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8" r:id="rId2"/>
    <p:sldId id="349" r:id="rId3"/>
    <p:sldId id="350" r:id="rId4"/>
    <p:sldId id="351" r:id="rId5"/>
    <p:sldId id="365" r:id="rId6"/>
    <p:sldId id="366" r:id="rId7"/>
    <p:sldId id="367" r:id="rId8"/>
    <p:sldId id="352" r:id="rId9"/>
    <p:sldId id="371" r:id="rId10"/>
    <p:sldId id="372" r:id="rId11"/>
    <p:sldId id="373" r:id="rId12"/>
    <p:sldId id="368" r:id="rId13"/>
    <p:sldId id="355" r:id="rId14"/>
    <p:sldId id="353" r:id="rId15"/>
    <p:sldId id="354" r:id="rId16"/>
    <p:sldId id="360" r:id="rId17"/>
    <p:sldId id="357" r:id="rId18"/>
  </p:sldIdLst>
  <p:sldSz cx="9721850" cy="7237413"/>
  <p:notesSz cx="6858000" cy="9144000"/>
  <p:defaultTextStyle>
    <a:defPPr>
      <a:defRPr lang="es-ES"/>
    </a:defPPr>
    <a:lvl1pPr algn="l" defTabSz="9683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84188" indent="-26988" algn="l" defTabSz="9683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68375" indent="-53975" algn="l" defTabSz="9683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52563" indent="-80963" algn="l" defTabSz="9683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36750" indent="-107950" algn="l" defTabSz="9683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280">
          <p15:clr>
            <a:srgbClr val="A4A3A4"/>
          </p15:clr>
        </p15:guide>
        <p15:guide id="3" pos="2881">
          <p15:clr>
            <a:srgbClr val="A4A3A4"/>
          </p15:clr>
        </p15:guide>
        <p15:guide id="4" pos="30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2E5B"/>
    <a:srgbClr val="6AFEF0"/>
    <a:srgbClr val="BA230B"/>
    <a:srgbClr val="DC7005"/>
    <a:srgbClr val="CA4809"/>
    <a:srgbClr val="DB7009"/>
    <a:srgbClr val="F5AD01"/>
    <a:srgbClr val="EA9405"/>
    <a:srgbClr val="B10B0C"/>
    <a:srgbClr val="F4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6370" autoAdjust="0"/>
  </p:normalViewPr>
  <p:slideViewPr>
    <p:cSldViewPr snapToGrid="0">
      <p:cViewPr varScale="1">
        <p:scale>
          <a:sx n="61" d="100"/>
          <a:sy n="61" d="100"/>
        </p:scale>
        <p:origin x="1416" y="78"/>
      </p:cViewPr>
      <p:guideLst>
        <p:guide orient="horz" pos="2160"/>
        <p:guide orient="horz" pos="2280"/>
        <p:guide pos="2881"/>
        <p:guide pos="3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6CB3F-E4FB-46E4-A483-92C86BDCAEE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A10723-7A6A-42A9-878A-E766C64226C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VE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Principio Rector</a:t>
          </a:r>
          <a:endParaRPr lang="es-ES" sz="1800" dirty="0">
            <a:ln>
              <a:solidFill>
                <a:schemeClr val="bg1">
                  <a:lumMod val="95000"/>
                </a:schemeClr>
              </a:solidFill>
            </a:ln>
            <a:solidFill>
              <a:schemeClr val="bg1"/>
            </a:solidFill>
          </a:endParaRPr>
        </a:p>
      </dgm:t>
    </dgm:pt>
    <dgm:pt modelId="{8316F8CD-0D2C-438B-9509-4F1ACF30705A}" type="parTrans" cxnId="{85AE1116-27C5-4F0A-A602-46B6D7405535}">
      <dgm:prSet/>
      <dgm:spPr/>
      <dgm:t>
        <a:bodyPr/>
        <a:lstStyle/>
        <a:p>
          <a:endParaRPr lang="es-ES"/>
        </a:p>
      </dgm:t>
    </dgm:pt>
    <dgm:pt modelId="{E74D502E-C319-4856-9994-2DEF7FA86920}" type="sibTrans" cxnId="{85AE1116-27C5-4F0A-A602-46B6D7405535}">
      <dgm:prSet/>
      <dgm:spPr/>
      <dgm:t>
        <a:bodyPr/>
        <a:lstStyle/>
        <a:p>
          <a:endParaRPr lang="es-ES"/>
        </a:p>
      </dgm:t>
    </dgm:pt>
    <dgm:pt modelId="{13CE3DBA-CB0C-41D0-94DD-84A0249EFBB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Diagnóstico Situacional y Realidad Regional</a:t>
          </a:r>
          <a:endParaRPr lang="es-ES" sz="1800" b="1" cap="small" dirty="0">
            <a:solidFill>
              <a:schemeClr val="bg1"/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F5AF408-22B0-490C-90C3-C50A38495202}" type="parTrans" cxnId="{22B2B05E-82B0-4803-B542-8295FE8CDA96}">
      <dgm:prSet/>
      <dgm:spPr/>
      <dgm:t>
        <a:bodyPr/>
        <a:lstStyle/>
        <a:p>
          <a:endParaRPr lang="es-ES"/>
        </a:p>
      </dgm:t>
    </dgm:pt>
    <dgm:pt modelId="{EA6107E3-816A-4279-A634-312BB714AA76}" type="sibTrans" cxnId="{22B2B05E-82B0-4803-B542-8295FE8CDA96}">
      <dgm:prSet/>
      <dgm:spPr/>
      <dgm:t>
        <a:bodyPr/>
        <a:lstStyle/>
        <a:p>
          <a:endParaRPr lang="es-ES"/>
        </a:p>
      </dgm:t>
    </dgm:pt>
    <dgm:pt modelId="{244E31E0-40B3-498F-8601-6E3CC6BA81A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VE" sz="1800" b="1" cap="small" noProof="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Lineamientos</a:t>
          </a:r>
          <a:r>
            <a:rPr lang="en-US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 para la ESR APNFD</a:t>
          </a:r>
          <a:endParaRPr lang="es-ES" sz="1800" b="1" cap="small" dirty="0">
            <a:solidFill>
              <a:schemeClr val="bg1"/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DC879115-40EE-4DE1-8DF4-EF502C1F3E08}" type="parTrans" cxnId="{9CE8F5F3-99B3-416B-B036-0CC54273597D}">
      <dgm:prSet/>
      <dgm:spPr/>
      <dgm:t>
        <a:bodyPr/>
        <a:lstStyle/>
        <a:p>
          <a:endParaRPr lang="es-ES"/>
        </a:p>
      </dgm:t>
    </dgm:pt>
    <dgm:pt modelId="{F9B4C7B4-5E15-4B45-8421-754D42D97A82}" type="sibTrans" cxnId="{9CE8F5F3-99B3-416B-B036-0CC54273597D}">
      <dgm:prSet/>
      <dgm:spPr/>
      <dgm:t>
        <a:bodyPr/>
        <a:lstStyle/>
        <a:p>
          <a:endParaRPr lang="es-ES"/>
        </a:p>
      </dgm:t>
    </dgm:pt>
    <dgm:pt modelId="{B647F51A-819A-4A63-9A2A-F36771ACC0B9}" type="pres">
      <dgm:prSet presAssocID="{1F56CB3F-E4FB-46E4-A483-92C86BDCAE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558021-C11A-41C0-B21F-4BA570AF2DF4}" type="pres">
      <dgm:prSet presAssocID="{B5A10723-7A6A-42A9-878A-E766C64226CA}" presName="parentLin" presStyleCnt="0"/>
      <dgm:spPr/>
    </dgm:pt>
    <dgm:pt modelId="{73305853-EA12-46F9-914F-573D2DB9FE38}" type="pres">
      <dgm:prSet presAssocID="{B5A10723-7A6A-42A9-878A-E766C64226C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C2C16EB-DA99-45F1-B8C2-79944068D194}" type="pres">
      <dgm:prSet presAssocID="{B5A10723-7A6A-42A9-878A-E766C64226CA}" presName="parentText" presStyleLbl="node1" presStyleIdx="0" presStyleCnt="3" custScaleY="184193" custLinFactNeighborX="-21208" custLinFactNeighborY="83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02078-D1DD-4906-A9B3-518E83751D13}" type="pres">
      <dgm:prSet presAssocID="{B5A10723-7A6A-42A9-878A-E766C64226CA}" presName="negativeSpace" presStyleCnt="0"/>
      <dgm:spPr/>
    </dgm:pt>
    <dgm:pt modelId="{D50D8521-84B6-458C-84A3-4D9F533B46D6}" type="pres">
      <dgm:prSet presAssocID="{B5A10723-7A6A-42A9-878A-E766C64226CA}" presName="childText" presStyleLbl="conFgAcc1" presStyleIdx="0" presStyleCnt="3">
        <dgm:presLayoutVars>
          <dgm:bulletEnabled val="1"/>
        </dgm:presLayoutVars>
      </dgm:prSet>
      <dgm:spPr/>
    </dgm:pt>
    <dgm:pt modelId="{6B71FD25-88FF-4A7E-A95A-5F19EBD24684}" type="pres">
      <dgm:prSet presAssocID="{E74D502E-C319-4856-9994-2DEF7FA86920}" presName="spaceBetweenRectangles" presStyleCnt="0"/>
      <dgm:spPr/>
    </dgm:pt>
    <dgm:pt modelId="{00327BC5-E10C-4832-9C14-F696474AF0B5}" type="pres">
      <dgm:prSet presAssocID="{13CE3DBA-CB0C-41D0-94DD-84A0249EFBB1}" presName="parentLin" presStyleCnt="0"/>
      <dgm:spPr/>
    </dgm:pt>
    <dgm:pt modelId="{E543B1AC-E306-40EF-B1AB-B0851F218148}" type="pres">
      <dgm:prSet presAssocID="{13CE3DBA-CB0C-41D0-94DD-84A0249EFBB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259EE98-78DE-4807-8790-C007098032B8}" type="pres">
      <dgm:prSet presAssocID="{13CE3DBA-CB0C-41D0-94DD-84A0249EFBB1}" presName="parentText" presStyleLbl="node1" presStyleIdx="1" presStyleCnt="3" custScaleY="1712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B844F3-33EF-49B0-AC99-40341BAD455F}" type="pres">
      <dgm:prSet presAssocID="{13CE3DBA-CB0C-41D0-94DD-84A0249EFBB1}" presName="negativeSpace" presStyleCnt="0"/>
      <dgm:spPr/>
    </dgm:pt>
    <dgm:pt modelId="{F86C2F07-C725-4F7B-8331-8487042E993B}" type="pres">
      <dgm:prSet presAssocID="{13CE3DBA-CB0C-41D0-94DD-84A0249EFBB1}" presName="childText" presStyleLbl="conFgAcc1" presStyleIdx="1" presStyleCnt="3">
        <dgm:presLayoutVars>
          <dgm:bulletEnabled val="1"/>
        </dgm:presLayoutVars>
      </dgm:prSet>
      <dgm:spPr/>
    </dgm:pt>
    <dgm:pt modelId="{28B6E351-47C8-4DF3-A4FB-18D7F3EDE7E0}" type="pres">
      <dgm:prSet presAssocID="{EA6107E3-816A-4279-A634-312BB714AA76}" presName="spaceBetweenRectangles" presStyleCnt="0"/>
      <dgm:spPr/>
    </dgm:pt>
    <dgm:pt modelId="{54AD0919-055E-4207-84BC-D2523D8B7857}" type="pres">
      <dgm:prSet presAssocID="{244E31E0-40B3-498F-8601-6E3CC6BA81AA}" presName="parentLin" presStyleCnt="0"/>
      <dgm:spPr/>
    </dgm:pt>
    <dgm:pt modelId="{59D7611D-D9A2-4820-9C3C-FA791D7184E7}" type="pres">
      <dgm:prSet presAssocID="{244E31E0-40B3-498F-8601-6E3CC6BA81AA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205FC148-17F6-484A-894B-C582D9B4048F}" type="pres">
      <dgm:prSet presAssocID="{244E31E0-40B3-498F-8601-6E3CC6BA81AA}" presName="parentText" presStyleLbl="node1" presStyleIdx="2" presStyleCnt="3" custScaleX="112614" custScaleY="1482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D439D3-1CE7-4ADD-979C-413B996E7303}" type="pres">
      <dgm:prSet presAssocID="{244E31E0-40B3-498F-8601-6E3CC6BA81AA}" presName="negativeSpace" presStyleCnt="0"/>
      <dgm:spPr/>
    </dgm:pt>
    <dgm:pt modelId="{048E394D-9FB1-4D32-A342-5BD0A4397445}" type="pres">
      <dgm:prSet presAssocID="{244E31E0-40B3-498F-8601-6E3CC6BA81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3AA728-D4CB-4331-9F6A-6645E225E062}" type="presOf" srcId="{B5A10723-7A6A-42A9-878A-E766C64226CA}" destId="{2C2C16EB-DA99-45F1-B8C2-79944068D194}" srcOrd="1" destOrd="0" presId="urn:microsoft.com/office/officeart/2005/8/layout/list1"/>
    <dgm:cxn modelId="{85AE1116-27C5-4F0A-A602-46B6D7405535}" srcId="{1F56CB3F-E4FB-46E4-A483-92C86BDCAEE7}" destId="{B5A10723-7A6A-42A9-878A-E766C64226CA}" srcOrd="0" destOrd="0" parTransId="{8316F8CD-0D2C-438B-9509-4F1ACF30705A}" sibTransId="{E74D502E-C319-4856-9994-2DEF7FA86920}"/>
    <dgm:cxn modelId="{0E404961-697F-4E06-8A3D-717ECA623101}" type="presOf" srcId="{1F56CB3F-E4FB-46E4-A483-92C86BDCAEE7}" destId="{B647F51A-819A-4A63-9A2A-F36771ACC0B9}" srcOrd="0" destOrd="0" presId="urn:microsoft.com/office/officeart/2005/8/layout/list1"/>
    <dgm:cxn modelId="{62D94AA0-576A-4ED1-886F-3D56E9D03B5F}" type="presOf" srcId="{244E31E0-40B3-498F-8601-6E3CC6BA81AA}" destId="{205FC148-17F6-484A-894B-C582D9B4048F}" srcOrd="1" destOrd="0" presId="urn:microsoft.com/office/officeart/2005/8/layout/list1"/>
    <dgm:cxn modelId="{22B2B05E-82B0-4803-B542-8295FE8CDA96}" srcId="{1F56CB3F-E4FB-46E4-A483-92C86BDCAEE7}" destId="{13CE3DBA-CB0C-41D0-94DD-84A0249EFBB1}" srcOrd="1" destOrd="0" parTransId="{5F5AF408-22B0-490C-90C3-C50A38495202}" sibTransId="{EA6107E3-816A-4279-A634-312BB714AA76}"/>
    <dgm:cxn modelId="{98F53A68-7E7D-4428-AD1E-716BB0504A80}" type="presOf" srcId="{244E31E0-40B3-498F-8601-6E3CC6BA81AA}" destId="{59D7611D-D9A2-4820-9C3C-FA791D7184E7}" srcOrd="0" destOrd="0" presId="urn:microsoft.com/office/officeart/2005/8/layout/list1"/>
    <dgm:cxn modelId="{BED626C6-B0E2-491D-9FF1-35A94971BCD3}" type="presOf" srcId="{13CE3DBA-CB0C-41D0-94DD-84A0249EFBB1}" destId="{E543B1AC-E306-40EF-B1AB-B0851F218148}" srcOrd="0" destOrd="0" presId="urn:microsoft.com/office/officeart/2005/8/layout/list1"/>
    <dgm:cxn modelId="{2CBD5B9B-15A2-45D8-AFCB-369C6B7E584E}" type="presOf" srcId="{13CE3DBA-CB0C-41D0-94DD-84A0249EFBB1}" destId="{6259EE98-78DE-4807-8790-C007098032B8}" srcOrd="1" destOrd="0" presId="urn:microsoft.com/office/officeart/2005/8/layout/list1"/>
    <dgm:cxn modelId="{9CE8F5F3-99B3-416B-B036-0CC54273597D}" srcId="{1F56CB3F-E4FB-46E4-A483-92C86BDCAEE7}" destId="{244E31E0-40B3-498F-8601-6E3CC6BA81AA}" srcOrd="2" destOrd="0" parTransId="{DC879115-40EE-4DE1-8DF4-EF502C1F3E08}" sibTransId="{F9B4C7B4-5E15-4B45-8421-754D42D97A82}"/>
    <dgm:cxn modelId="{3D1F2FEF-4DDF-40BC-83C1-C99EC395FDF1}" type="presOf" srcId="{B5A10723-7A6A-42A9-878A-E766C64226CA}" destId="{73305853-EA12-46F9-914F-573D2DB9FE38}" srcOrd="0" destOrd="0" presId="urn:microsoft.com/office/officeart/2005/8/layout/list1"/>
    <dgm:cxn modelId="{7F54CD61-4755-42B0-ADDD-905C148E2E05}" type="presParOf" srcId="{B647F51A-819A-4A63-9A2A-F36771ACC0B9}" destId="{BD558021-C11A-41C0-B21F-4BA570AF2DF4}" srcOrd="0" destOrd="0" presId="urn:microsoft.com/office/officeart/2005/8/layout/list1"/>
    <dgm:cxn modelId="{3B998AD3-0A1D-4FEE-9D1A-EEC718FD0712}" type="presParOf" srcId="{BD558021-C11A-41C0-B21F-4BA570AF2DF4}" destId="{73305853-EA12-46F9-914F-573D2DB9FE38}" srcOrd="0" destOrd="0" presId="urn:microsoft.com/office/officeart/2005/8/layout/list1"/>
    <dgm:cxn modelId="{BF599B26-D71E-42D8-8B20-D9A9CEBD2111}" type="presParOf" srcId="{BD558021-C11A-41C0-B21F-4BA570AF2DF4}" destId="{2C2C16EB-DA99-45F1-B8C2-79944068D194}" srcOrd="1" destOrd="0" presId="urn:microsoft.com/office/officeart/2005/8/layout/list1"/>
    <dgm:cxn modelId="{95D704B3-33E1-4464-9FBA-A55C931B4DAE}" type="presParOf" srcId="{B647F51A-819A-4A63-9A2A-F36771ACC0B9}" destId="{13702078-D1DD-4906-A9B3-518E83751D13}" srcOrd="1" destOrd="0" presId="urn:microsoft.com/office/officeart/2005/8/layout/list1"/>
    <dgm:cxn modelId="{60B0EBD9-BEB8-4DF4-ADBE-FCDB1D8AF116}" type="presParOf" srcId="{B647F51A-819A-4A63-9A2A-F36771ACC0B9}" destId="{D50D8521-84B6-458C-84A3-4D9F533B46D6}" srcOrd="2" destOrd="0" presId="urn:microsoft.com/office/officeart/2005/8/layout/list1"/>
    <dgm:cxn modelId="{77C50D34-842B-41B1-AF5E-0E2852FE7E82}" type="presParOf" srcId="{B647F51A-819A-4A63-9A2A-F36771ACC0B9}" destId="{6B71FD25-88FF-4A7E-A95A-5F19EBD24684}" srcOrd="3" destOrd="0" presId="urn:microsoft.com/office/officeart/2005/8/layout/list1"/>
    <dgm:cxn modelId="{253606BC-840B-44C3-88E7-652901083400}" type="presParOf" srcId="{B647F51A-819A-4A63-9A2A-F36771ACC0B9}" destId="{00327BC5-E10C-4832-9C14-F696474AF0B5}" srcOrd="4" destOrd="0" presId="urn:microsoft.com/office/officeart/2005/8/layout/list1"/>
    <dgm:cxn modelId="{978A3BA2-2C78-4129-AE78-3C9D38845D57}" type="presParOf" srcId="{00327BC5-E10C-4832-9C14-F696474AF0B5}" destId="{E543B1AC-E306-40EF-B1AB-B0851F218148}" srcOrd="0" destOrd="0" presId="urn:microsoft.com/office/officeart/2005/8/layout/list1"/>
    <dgm:cxn modelId="{9A83E63E-1A2C-47A7-95C9-D9994FF100C4}" type="presParOf" srcId="{00327BC5-E10C-4832-9C14-F696474AF0B5}" destId="{6259EE98-78DE-4807-8790-C007098032B8}" srcOrd="1" destOrd="0" presId="urn:microsoft.com/office/officeart/2005/8/layout/list1"/>
    <dgm:cxn modelId="{F0B0A7AD-6A48-45D9-B1A3-F7F4CB7E73F5}" type="presParOf" srcId="{B647F51A-819A-4A63-9A2A-F36771ACC0B9}" destId="{39B844F3-33EF-49B0-AC99-40341BAD455F}" srcOrd="5" destOrd="0" presId="urn:microsoft.com/office/officeart/2005/8/layout/list1"/>
    <dgm:cxn modelId="{5F4A58F1-CF8A-4B03-9134-0B3A16E2AFA9}" type="presParOf" srcId="{B647F51A-819A-4A63-9A2A-F36771ACC0B9}" destId="{F86C2F07-C725-4F7B-8331-8487042E993B}" srcOrd="6" destOrd="0" presId="urn:microsoft.com/office/officeart/2005/8/layout/list1"/>
    <dgm:cxn modelId="{CBECDAC4-3B29-4CE9-8DC1-0D839B02FB4C}" type="presParOf" srcId="{B647F51A-819A-4A63-9A2A-F36771ACC0B9}" destId="{28B6E351-47C8-4DF3-A4FB-18D7F3EDE7E0}" srcOrd="7" destOrd="0" presId="urn:microsoft.com/office/officeart/2005/8/layout/list1"/>
    <dgm:cxn modelId="{D80B9614-CA70-422E-AFFA-0503BA7ABD49}" type="presParOf" srcId="{B647F51A-819A-4A63-9A2A-F36771ACC0B9}" destId="{54AD0919-055E-4207-84BC-D2523D8B7857}" srcOrd="8" destOrd="0" presId="urn:microsoft.com/office/officeart/2005/8/layout/list1"/>
    <dgm:cxn modelId="{826758B2-A832-457B-A5D8-2025FA67CB02}" type="presParOf" srcId="{54AD0919-055E-4207-84BC-D2523D8B7857}" destId="{59D7611D-D9A2-4820-9C3C-FA791D7184E7}" srcOrd="0" destOrd="0" presId="urn:microsoft.com/office/officeart/2005/8/layout/list1"/>
    <dgm:cxn modelId="{6AAC9593-2066-43FB-95F1-3D86CE25F2AA}" type="presParOf" srcId="{54AD0919-055E-4207-84BC-D2523D8B7857}" destId="{205FC148-17F6-484A-894B-C582D9B4048F}" srcOrd="1" destOrd="0" presId="urn:microsoft.com/office/officeart/2005/8/layout/list1"/>
    <dgm:cxn modelId="{A9FE1986-636B-4E23-80A8-85C10233E5B7}" type="presParOf" srcId="{B647F51A-819A-4A63-9A2A-F36771ACC0B9}" destId="{E7D439D3-1CE7-4ADD-979C-413B996E7303}" srcOrd="9" destOrd="0" presId="urn:microsoft.com/office/officeart/2005/8/layout/list1"/>
    <dgm:cxn modelId="{1018B4AA-F8F7-4036-86B5-F07713ACE483}" type="presParOf" srcId="{B647F51A-819A-4A63-9A2A-F36771ACC0B9}" destId="{048E394D-9FB1-4D32-A342-5BD0A43974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6CB3F-E4FB-46E4-A483-92C86BDCAEE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A10723-7A6A-42A9-878A-E766C64226C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VE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Obligaciones del GAFI </a:t>
          </a:r>
          <a:br>
            <a:rPr lang="es-VE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</a:br>
          <a:r>
            <a:rPr lang="es-VE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(</a:t>
          </a:r>
          <a:r>
            <a:rPr lang="es-VE" sz="1800" b="1" i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“Qué Hacer”)</a:t>
          </a:r>
          <a:endParaRPr lang="es-ES" sz="1800" dirty="0">
            <a:ln>
              <a:solidFill>
                <a:schemeClr val="bg1">
                  <a:lumMod val="95000"/>
                </a:schemeClr>
              </a:solidFill>
            </a:ln>
            <a:solidFill>
              <a:schemeClr val="bg1"/>
            </a:solidFill>
          </a:endParaRPr>
        </a:p>
      </dgm:t>
    </dgm:pt>
    <dgm:pt modelId="{8316F8CD-0D2C-438B-9509-4F1ACF30705A}" type="parTrans" cxnId="{85AE1116-27C5-4F0A-A602-46B6D7405535}">
      <dgm:prSet/>
      <dgm:spPr/>
      <dgm:t>
        <a:bodyPr/>
        <a:lstStyle/>
        <a:p>
          <a:endParaRPr lang="es-ES"/>
        </a:p>
      </dgm:t>
    </dgm:pt>
    <dgm:pt modelId="{E74D502E-C319-4856-9994-2DEF7FA86920}" type="sibTrans" cxnId="{85AE1116-27C5-4F0A-A602-46B6D7405535}">
      <dgm:prSet/>
      <dgm:spPr/>
      <dgm:t>
        <a:bodyPr/>
        <a:lstStyle/>
        <a:p>
          <a:endParaRPr lang="es-ES"/>
        </a:p>
      </dgm:t>
    </dgm:pt>
    <dgm:pt modelId="{13CE3DBA-CB0C-41D0-94DD-84A0249EFBB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VE" sz="1800" b="1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Conclusiones y Compromiso</a:t>
          </a:r>
          <a:endParaRPr lang="es-ES" sz="1800" b="1" dirty="0">
            <a:solidFill>
              <a:schemeClr val="bg1"/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F5AF408-22B0-490C-90C3-C50A38495202}" type="parTrans" cxnId="{22B2B05E-82B0-4803-B542-8295FE8CDA96}">
      <dgm:prSet/>
      <dgm:spPr/>
      <dgm:t>
        <a:bodyPr/>
        <a:lstStyle/>
        <a:p>
          <a:endParaRPr lang="es-ES"/>
        </a:p>
      </dgm:t>
    </dgm:pt>
    <dgm:pt modelId="{EA6107E3-816A-4279-A634-312BB714AA76}" type="sibTrans" cxnId="{22B2B05E-82B0-4803-B542-8295FE8CDA96}">
      <dgm:prSet/>
      <dgm:spPr/>
      <dgm:t>
        <a:bodyPr/>
        <a:lstStyle/>
        <a:p>
          <a:endParaRPr lang="es-ES"/>
        </a:p>
      </dgm:t>
    </dgm:pt>
    <dgm:pt modelId="{B647F51A-819A-4A63-9A2A-F36771ACC0B9}" type="pres">
      <dgm:prSet presAssocID="{1F56CB3F-E4FB-46E4-A483-92C86BDCAE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558021-C11A-41C0-B21F-4BA570AF2DF4}" type="pres">
      <dgm:prSet presAssocID="{B5A10723-7A6A-42A9-878A-E766C64226CA}" presName="parentLin" presStyleCnt="0"/>
      <dgm:spPr/>
    </dgm:pt>
    <dgm:pt modelId="{73305853-EA12-46F9-914F-573D2DB9FE38}" type="pres">
      <dgm:prSet presAssocID="{B5A10723-7A6A-42A9-878A-E766C64226CA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C2C16EB-DA99-45F1-B8C2-79944068D194}" type="pres">
      <dgm:prSet presAssocID="{B5A10723-7A6A-42A9-878A-E766C64226CA}" presName="parentText" presStyleLbl="node1" presStyleIdx="0" presStyleCnt="2" custScaleX="110962" custScaleY="184193" custLinFactNeighborX="-15766" custLinFactNeighborY="2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02078-D1DD-4906-A9B3-518E83751D13}" type="pres">
      <dgm:prSet presAssocID="{B5A10723-7A6A-42A9-878A-E766C64226CA}" presName="negativeSpace" presStyleCnt="0"/>
      <dgm:spPr/>
    </dgm:pt>
    <dgm:pt modelId="{D50D8521-84B6-458C-84A3-4D9F533B46D6}" type="pres">
      <dgm:prSet presAssocID="{B5A10723-7A6A-42A9-878A-E766C64226CA}" presName="childText" presStyleLbl="conFgAcc1" presStyleIdx="0" presStyleCnt="2">
        <dgm:presLayoutVars>
          <dgm:bulletEnabled val="1"/>
        </dgm:presLayoutVars>
      </dgm:prSet>
      <dgm:spPr/>
    </dgm:pt>
    <dgm:pt modelId="{6B71FD25-88FF-4A7E-A95A-5F19EBD24684}" type="pres">
      <dgm:prSet presAssocID="{E74D502E-C319-4856-9994-2DEF7FA86920}" presName="spaceBetweenRectangles" presStyleCnt="0"/>
      <dgm:spPr/>
    </dgm:pt>
    <dgm:pt modelId="{00327BC5-E10C-4832-9C14-F696474AF0B5}" type="pres">
      <dgm:prSet presAssocID="{13CE3DBA-CB0C-41D0-94DD-84A0249EFBB1}" presName="parentLin" presStyleCnt="0"/>
      <dgm:spPr/>
    </dgm:pt>
    <dgm:pt modelId="{E543B1AC-E306-40EF-B1AB-B0851F218148}" type="pres">
      <dgm:prSet presAssocID="{13CE3DBA-CB0C-41D0-94DD-84A0249EFBB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6259EE98-78DE-4807-8790-C007098032B8}" type="pres">
      <dgm:prSet presAssocID="{13CE3DBA-CB0C-41D0-94DD-84A0249EFBB1}" presName="parentText" presStyleLbl="node1" presStyleIdx="1" presStyleCnt="2" custScaleY="1712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B844F3-33EF-49B0-AC99-40341BAD455F}" type="pres">
      <dgm:prSet presAssocID="{13CE3DBA-CB0C-41D0-94DD-84A0249EFBB1}" presName="negativeSpace" presStyleCnt="0"/>
      <dgm:spPr/>
    </dgm:pt>
    <dgm:pt modelId="{F86C2F07-C725-4F7B-8331-8487042E993B}" type="pres">
      <dgm:prSet presAssocID="{13CE3DBA-CB0C-41D0-94DD-84A0249EFBB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AE1116-27C5-4F0A-A602-46B6D7405535}" srcId="{1F56CB3F-E4FB-46E4-A483-92C86BDCAEE7}" destId="{B5A10723-7A6A-42A9-878A-E766C64226CA}" srcOrd="0" destOrd="0" parTransId="{8316F8CD-0D2C-438B-9509-4F1ACF30705A}" sibTransId="{E74D502E-C319-4856-9994-2DEF7FA86920}"/>
    <dgm:cxn modelId="{0E404961-697F-4E06-8A3D-717ECA623101}" type="presOf" srcId="{1F56CB3F-E4FB-46E4-A483-92C86BDCAEE7}" destId="{B647F51A-819A-4A63-9A2A-F36771ACC0B9}" srcOrd="0" destOrd="0" presId="urn:microsoft.com/office/officeart/2005/8/layout/list1"/>
    <dgm:cxn modelId="{BED626C6-B0E2-491D-9FF1-35A94971BCD3}" type="presOf" srcId="{13CE3DBA-CB0C-41D0-94DD-84A0249EFBB1}" destId="{E543B1AC-E306-40EF-B1AB-B0851F218148}" srcOrd="0" destOrd="0" presId="urn:microsoft.com/office/officeart/2005/8/layout/list1"/>
    <dgm:cxn modelId="{22B2B05E-82B0-4803-B542-8295FE8CDA96}" srcId="{1F56CB3F-E4FB-46E4-A483-92C86BDCAEE7}" destId="{13CE3DBA-CB0C-41D0-94DD-84A0249EFBB1}" srcOrd="1" destOrd="0" parTransId="{5F5AF408-22B0-490C-90C3-C50A38495202}" sibTransId="{EA6107E3-816A-4279-A634-312BB714AA76}"/>
    <dgm:cxn modelId="{633AA728-D4CB-4331-9F6A-6645E225E062}" type="presOf" srcId="{B5A10723-7A6A-42A9-878A-E766C64226CA}" destId="{2C2C16EB-DA99-45F1-B8C2-79944068D194}" srcOrd="1" destOrd="0" presId="urn:microsoft.com/office/officeart/2005/8/layout/list1"/>
    <dgm:cxn modelId="{2CBD5B9B-15A2-45D8-AFCB-369C6B7E584E}" type="presOf" srcId="{13CE3DBA-CB0C-41D0-94DD-84A0249EFBB1}" destId="{6259EE98-78DE-4807-8790-C007098032B8}" srcOrd="1" destOrd="0" presId="urn:microsoft.com/office/officeart/2005/8/layout/list1"/>
    <dgm:cxn modelId="{3D1F2FEF-4DDF-40BC-83C1-C99EC395FDF1}" type="presOf" srcId="{B5A10723-7A6A-42A9-878A-E766C64226CA}" destId="{73305853-EA12-46F9-914F-573D2DB9FE38}" srcOrd="0" destOrd="0" presId="urn:microsoft.com/office/officeart/2005/8/layout/list1"/>
    <dgm:cxn modelId="{7F54CD61-4755-42B0-ADDD-905C148E2E05}" type="presParOf" srcId="{B647F51A-819A-4A63-9A2A-F36771ACC0B9}" destId="{BD558021-C11A-41C0-B21F-4BA570AF2DF4}" srcOrd="0" destOrd="0" presId="urn:microsoft.com/office/officeart/2005/8/layout/list1"/>
    <dgm:cxn modelId="{3B998AD3-0A1D-4FEE-9D1A-EEC718FD0712}" type="presParOf" srcId="{BD558021-C11A-41C0-B21F-4BA570AF2DF4}" destId="{73305853-EA12-46F9-914F-573D2DB9FE38}" srcOrd="0" destOrd="0" presId="urn:microsoft.com/office/officeart/2005/8/layout/list1"/>
    <dgm:cxn modelId="{BF599B26-D71E-42D8-8B20-D9A9CEBD2111}" type="presParOf" srcId="{BD558021-C11A-41C0-B21F-4BA570AF2DF4}" destId="{2C2C16EB-DA99-45F1-B8C2-79944068D194}" srcOrd="1" destOrd="0" presId="urn:microsoft.com/office/officeart/2005/8/layout/list1"/>
    <dgm:cxn modelId="{95D704B3-33E1-4464-9FBA-A55C931B4DAE}" type="presParOf" srcId="{B647F51A-819A-4A63-9A2A-F36771ACC0B9}" destId="{13702078-D1DD-4906-A9B3-518E83751D13}" srcOrd="1" destOrd="0" presId="urn:microsoft.com/office/officeart/2005/8/layout/list1"/>
    <dgm:cxn modelId="{60B0EBD9-BEB8-4DF4-ADBE-FCDB1D8AF116}" type="presParOf" srcId="{B647F51A-819A-4A63-9A2A-F36771ACC0B9}" destId="{D50D8521-84B6-458C-84A3-4D9F533B46D6}" srcOrd="2" destOrd="0" presId="urn:microsoft.com/office/officeart/2005/8/layout/list1"/>
    <dgm:cxn modelId="{77C50D34-842B-41B1-AF5E-0E2852FE7E82}" type="presParOf" srcId="{B647F51A-819A-4A63-9A2A-F36771ACC0B9}" destId="{6B71FD25-88FF-4A7E-A95A-5F19EBD24684}" srcOrd="3" destOrd="0" presId="urn:microsoft.com/office/officeart/2005/8/layout/list1"/>
    <dgm:cxn modelId="{253606BC-840B-44C3-88E7-652901083400}" type="presParOf" srcId="{B647F51A-819A-4A63-9A2A-F36771ACC0B9}" destId="{00327BC5-E10C-4832-9C14-F696474AF0B5}" srcOrd="4" destOrd="0" presId="urn:microsoft.com/office/officeart/2005/8/layout/list1"/>
    <dgm:cxn modelId="{978A3BA2-2C78-4129-AE78-3C9D38845D57}" type="presParOf" srcId="{00327BC5-E10C-4832-9C14-F696474AF0B5}" destId="{E543B1AC-E306-40EF-B1AB-B0851F218148}" srcOrd="0" destOrd="0" presId="urn:microsoft.com/office/officeart/2005/8/layout/list1"/>
    <dgm:cxn modelId="{9A83E63E-1A2C-47A7-95C9-D9994FF100C4}" type="presParOf" srcId="{00327BC5-E10C-4832-9C14-F696474AF0B5}" destId="{6259EE98-78DE-4807-8790-C007098032B8}" srcOrd="1" destOrd="0" presId="urn:microsoft.com/office/officeart/2005/8/layout/list1"/>
    <dgm:cxn modelId="{F0B0A7AD-6A48-45D9-B1A3-F7F4CB7E73F5}" type="presParOf" srcId="{B647F51A-819A-4A63-9A2A-F36771ACC0B9}" destId="{39B844F3-33EF-49B0-AC99-40341BAD455F}" srcOrd="5" destOrd="0" presId="urn:microsoft.com/office/officeart/2005/8/layout/list1"/>
    <dgm:cxn modelId="{5F4A58F1-CF8A-4B03-9134-0B3A16E2AFA9}" type="presParOf" srcId="{B647F51A-819A-4A63-9A2A-F36771ACC0B9}" destId="{F86C2F07-C725-4F7B-8331-8487042E99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D565D-8BEE-4401-9C56-107F09DF9ED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F7920AD-1930-4710-BD8D-AA808041323F}">
      <dgm:prSet phldrT="[Texto]" custT="1"/>
      <dgm:spPr/>
      <dgm:t>
        <a:bodyPr/>
        <a:lstStyle/>
        <a:p>
          <a:endParaRPr lang="es-VE" sz="1400" dirty="0" smtClean="0">
            <a:latin typeface="Yu Gothic Medium" panose="020B0500000000000000" pitchFamily="34" charset="-128"/>
            <a:ea typeface="Yu Gothic Medium" panose="020B0500000000000000" pitchFamily="34" charset="-128"/>
            <a:cs typeface="Calibri" panose="020F0502020204030204" pitchFamily="34" charset="0"/>
          </a:endParaRPr>
        </a:p>
        <a:p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Calibri" panose="020F0502020204030204" pitchFamily="34" charset="0"/>
            </a:rPr>
            <a:t>Cliente que insiste en manejar grandes cantidades de efectivo para pagar proveedores o que tiene ingresos que no concuerdan con su actividad económica.</a:t>
          </a:r>
          <a:endParaRPr lang="es-ES" sz="14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0897697F-522A-469B-BC96-4512161289C1}" type="parTrans" cxnId="{B96AFCBE-2B6B-4070-A381-68B7B6DE46A0}">
      <dgm:prSet/>
      <dgm:spPr/>
      <dgm:t>
        <a:bodyPr/>
        <a:lstStyle/>
        <a:p>
          <a:endParaRPr lang="es-ES"/>
        </a:p>
      </dgm:t>
    </dgm:pt>
    <dgm:pt modelId="{E2A9D53B-2048-485D-BA91-34AF0BCECCF1}" type="sibTrans" cxnId="{B96AFCBE-2B6B-4070-A381-68B7B6DE46A0}">
      <dgm:prSet/>
      <dgm:spPr/>
      <dgm:t>
        <a:bodyPr/>
        <a:lstStyle/>
        <a:p>
          <a:endParaRPr lang="es-ES"/>
        </a:p>
      </dgm:t>
    </dgm:pt>
    <dgm:pt modelId="{2A21F9D2-C030-4FD2-87EB-5DB0B41636CD}">
      <dgm:prSet phldrT="[Texto]" custT="1"/>
      <dgm:spPr/>
      <dgm:t>
        <a:bodyPr/>
        <a:lstStyle/>
        <a:p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Calibri" panose="020F0502020204030204" pitchFamily="34" charset="0"/>
            </a:rPr>
            <a:t>Comprador que quiere pagar un gran porcentaje del inmueble en efectivo o que usa un tercero no relacionado para firmar la compra.</a:t>
          </a:r>
          <a:endParaRPr lang="es-ES" sz="14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ED82458A-3412-4A61-9542-FD375BB669EC}" type="parTrans" cxnId="{5543B073-A532-4EB8-B3A9-05700409B3B9}">
      <dgm:prSet/>
      <dgm:spPr/>
      <dgm:t>
        <a:bodyPr/>
        <a:lstStyle/>
        <a:p>
          <a:endParaRPr lang="es-ES"/>
        </a:p>
      </dgm:t>
    </dgm:pt>
    <dgm:pt modelId="{7434C925-0A55-4250-B71A-2563C59326DE}" type="sibTrans" cxnId="{5543B073-A532-4EB8-B3A9-05700409B3B9}">
      <dgm:prSet/>
      <dgm:spPr/>
      <dgm:t>
        <a:bodyPr/>
        <a:lstStyle/>
        <a:p>
          <a:endParaRPr lang="es-ES"/>
        </a:p>
      </dgm:t>
    </dgm:pt>
    <dgm:pt modelId="{24B5CF59-2951-4B31-8088-FA8DA2041E7E}">
      <dgm:prSet phldrT="[Texto]" custT="1"/>
      <dgm:spPr/>
      <dgm:t>
        <a:bodyPr/>
        <a:lstStyle/>
        <a:p>
          <a:r>
            <a:rPr lang="es-VE" sz="1400" b="1" i="0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Calibri" panose="020F0502020204030204" pitchFamily="34" charset="0"/>
            </a:rPr>
            <a:t>Cliente que pide crear varias Personas Jurídicas en diferentes jurisdicciones opacas.</a:t>
          </a:r>
          <a:endParaRPr lang="es-ES" sz="1400" b="1" i="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7BCA3A94-5F0C-4B08-99BE-965B5E485850}" type="sibTrans" cxnId="{68E36A44-A682-4624-A350-DD38412FA4DB}">
      <dgm:prSet/>
      <dgm:spPr/>
      <dgm:t>
        <a:bodyPr/>
        <a:lstStyle/>
        <a:p>
          <a:endParaRPr lang="es-ES"/>
        </a:p>
      </dgm:t>
    </dgm:pt>
    <dgm:pt modelId="{3BDDFDC0-4649-4318-8F86-FCF2726B2657}" type="parTrans" cxnId="{68E36A44-A682-4624-A350-DD38412FA4DB}">
      <dgm:prSet/>
      <dgm:spPr/>
      <dgm:t>
        <a:bodyPr/>
        <a:lstStyle/>
        <a:p>
          <a:endParaRPr lang="es-ES"/>
        </a:p>
      </dgm:t>
    </dgm:pt>
    <dgm:pt modelId="{7D86F457-16F4-4D14-9BB3-B6E372520570}" type="pres">
      <dgm:prSet presAssocID="{3D5D565D-8BEE-4401-9C56-107F09DF9ED2}" presName="Name0" presStyleCnt="0">
        <dgm:presLayoutVars>
          <dgm:dir/>
          <dgm:resizeHandles val="exact"/>
        </dgm:presLayoutVars>
      </dgm:prSet>
      <dgm:spPr/>
    </dgm:pt>
    <dgm:pt modelId="{A82CDE42-0DC6-46AA-B68C-91503424503D}" type="pres">
      <dgm:prSet presAssocID="{3D5D565D-8BEE-4401-9C56-107F09DF9ED2}" presName="fgShape" presStyleLbl="fgShp" presStyleIdx="0" presStyleCnt="1" custLinFactNeighborY="19899"/>
      <dgm:spPr/>
    </dgm:pt>
    <dgm:pt modelId="{1587F018-EEBA-4E32-B0DC-85DCD6C18A2D}" type="pres">
      <dgm:prSet presAssocID="{3D5D565D-8BEE-4401-9C56-107F09DF9ED2}" presName="linComp" presStyleCnt="0"/>
      <dgm:spPr/>
    </dgm:pt>
    <dgm:pt modelId="{CD8D6EA9-4F9A-47F6-A2E8-5F1DF8B3031B}" type="pres">
      <dgm:prSet presAssocID="{24B5CF59-2951-4B31-8088-FA8DA2041E7E}" presName="compNode" presStyleCnt="0"/>
      <dgm:spPr/>
    </dgm:pt>
    <dgm:pt modelId="{CC300CED-C7C6-4AAD-9AE0-FE07A45D302D}" type="pres">
      <dgm:prSet presAssocID="{24B5CF59-2951-4B31-8088-FA8DA2041E7E}" presName="bkgdShape" presStyleLbl="node1" presStyleIdx="0" presStyleCnt="3" custScaleX="117285"/>
      <dgm:spPr/>
      <dgm:t>
        <a:bodyPr/>
        <a:lstStyle/>
        <a:p>
          <a:endParaRPr lang="es-ES"/>
        </a:p>
      </dgm:t>
    </dgm:pt>
    <dgm:pt modelId="{0D7F6525-6828-4D60-A4C3-C20ED8D4F7AC}" type="pres">
      <dgm:prSet presAssocID="{24B5CF59-2951-4B31-8088-FA8DA2041E7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DEC71-B3AB-44A7-B047-EC18ED6F3058}" type="pres">
      <dgm:prSet presAssocID="{24B5CF59-2951-4B31-8088-FA8DA2041E7E}" presName="invisiNode" presStyleLbl="node1" presStyleIdx="0" presStyleCnt="3"/>
      <dgm:spPr/>
    </dgm:pt>
    <dgm:pt modelId="{315EF4B8-152A-43CA-9698-B5DAECFCCF37}" type="pres">
      <dgm:prSet presAssocID="{24B5CF59-2951-4B31-8088-FA8DA2041E7E}" presName="imagNode" presStyleLbl="fgImgPlace1" presStyleIdx="0" presStyleCnt="3" custScaleX="59188" custScaleY="78205"/>
      <dgm:spPr/>
    </dgm:pt>
    <dgm:pt modelId="{EFD7D0ED-46FA-4887-A7C5-3E09A2F78819}" type="pres">
      <dgm:prSet presAssocID="{7BCA3A94-5F0C-4B08-99BE-965B5E48585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9F6EB29-1C03-4421-A92B-0A49834351CC}" type="pres">
      <dgm:prSet presAssocID="{FF7920AD-1930-4710-BD8D-AA808041323F}" presName="compNode" presStyleCnt="0"/>
      <dgm:spPr/>
    </dgm:pt>
    <dgm:pt modelId="{702549C1-4F40-4315-89D5-C8786B83860F}" type="pres">
      <dgm:prSet presAssocID="{FF7920AD-1930-4710-BD8D-AA808041323F}" presName="bkgdShape" presStyleLbl="node1" presStyleIdx="1" presStyleCnt="3" custScaleX="153529" custLinFactNeighborX="0"/>
      <dgm:spPr/>
      <dgm:t>
        <a:bodyPr/>
        <a:lstStyle/>
        <a:p>
          <a:endParaRPr lang="es-ES"/>
        </a:p>
      </dgm:t>
    </dgm:pt>
    <dgm:pt modelId="{341D2791-F545-4E00-9E21-9A319B33F7A7}" type="pres">
      <dgm:prSet presAssocID="{FF7920AD-1930-4710-BD8D-AA808041323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7AED73-32AD-41C5-B725-8A361B999945}" type="pres">
      <dgm:prSet presAssocID="{FF7920AD-1930-4710-BD8D-AA808041323F}" presName="invisiNode" presStyleLbl="node1" presStyleIdx="1" presStyleCnt="3"/>
      <dgm:spPr/>
    </dgm:pt>
    <dgm:pt modelId="{11DF7884-1AE1-4A5F-9B50-016246964FE8}" type="pres">
      <dgm:prSet presAssocID="{FF7920AD-1930-4710-BD8D-AA808041323F}" presName="imagNode" presStyleLbl="fgImgPlace1" presStyleIdx="1" presStyleCnt="3" custScaleX="56013" custScaleY="42568"/>
      <dgm:spPr/>
    </dgm:pt>
    <dgm:pt modelId="{5A96A58A-0CBF-4DB6-9975-72B3BC2CEE77}" type="pres">
      <dgm:prSet presAssocID="{E2A9D53B-2048-485D-BA91-34AF0BCECCF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B8E89B5-6D62-4396-8462-6E9F943D5E17}" type="pres">
      <dgm:prSet presAssocID="{2A21F9D2-C030-4FD2-87EB-5DB0B41636CD}" presName="compNode" presStyleCnt="0"/>
      <dgm:spPr/>
    </dgm:pt>
    <dgm:pt modelId="{5BB727FF-743C-4A91-972A-DE75C397047C}" type="pres">
      <dgm:prSet presAssocID="{2A21F9D2-C030-4FD2-87EB-5DB0B41636CD}" presName="bkgdShape" presStyleLbl="node1" presStyleIdx="2" presStyleCnt="3" custScaleX="116826" custLinFactNeighborX="50008" custLinFactNeighborY="1726"/>
      <dgm:spPr/>
      <dgm:t>
        <a:bodyPr/>
        <a:lstStyle/>
        <a:p>
          <a:endParaRPr lang="es-ES"/>
        </a:p>
      </dgm:t>
    </dgm:pt>
    <dgm:pt modelId="{778ED997-0D9C-4BA8-B26E-952B93FCDDCB}" type="pres">
      <dgm:prSet presAssocID="{2A21F9D2-C030-4FD2-87EB-5DB0B41636C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EF600B-03BC-49B0-AB38-10D4564EF22C}" type="pres">
      <dgm:prSet presAssocID="{2A21F9D2-C030-4FD2-87EB-5DB0B41636CD}" presName="invisiNode" presStyleLbl="node1" presStyleIdx="2" presStyleCnt="3"/>
      <dgm:spPr/>
    </dgm:pt>
    <dgm:pt modelId="{C6B65CAF-5684-411A-BF96-77E21987D24B}" type="pres">
      <dgm:prSet presAssocID="{2A21F9D2-C030-4FD2-87EB-5DB0B41636CD}" presName="imagNode" presStyleLbl="fgImgPlace1" presStyleIdx="2" presStyleCnt="3" custScaleX="39445" custScaleY="35517"/>
      <dgm:spPr/>
    </dgm:pt>
  </dgm:ptLst>
  <dgm:cxnLst>
    <dgm:cxn modelId="{3C31739E-7B04-47BA-9F18-B65BE27A432A}" type="presOf" srcId="{7BCA3A94-5F0C-4B08-99BE-965B5E485850}" destId="{EFD7D0ED-46FA-4887-A7C5-3E09A2F78819}" srcOrd="0" destOrd="0" presId="urn:microsoft.com/office/officeart/2005/8/layout/hList7"/>
    <dgm:cxn modelId="{B96AFCBE-2B6B-4070-A381-68B7B6DE46A0}" srcId="{3D5D565D-8BEE-4401-9C56-107F09DF9ED2}" destId="{FF7920AD-1930-4710-BD8D-AA808041323F}" srcOrd="1" destOrd="0" parTransId="{0897697F-522A-469B-BC96-4512161289C1}" sibTransId="{E2A9D53B-2048-485D-BA91-34AF0BCECCF1}"/>
    <dgm:cxn modelId="{CE4B55FD-ADAF-47E5-BD20-E3A90A27D494}" type="presOf" srcId="{24B5CF59-2951-4B31-8088-FA8DA2041E7E}" destId="{0D7F6525-6828-4D60-A4C3-C20ED8D4F7AC}" srcOrd="1" destOrd="0" presId="urn:microsoft.com/office/officeart/2005/8/layout/hList7"/>
    <dgm:cxn modelId="{493918F2-F8E4-4551-9346-E256417D779F}" type="presOf" srcId="{2A21F9D2-C030-4FD2-87EB-5DB0B41636CD}" destId="{5BB727FF-743C-4A91-972A-DE75C397047C}" srcOrd="0" destOrd="0" presId="urn:microsoft.com/office/officeart/2005/8/layout/hList7"/>
    <dgm:cxn modelId="{5543B073-A532-4EB8-B3A9-05700409B3B9}" srcId="{3D5D565D-8BEE-4401-9C56-107F09DF9ED2}" destId="{2A21F9D2-C030-4FD2-87EB-5DB0B41636CD}" srcOrd="2" destOrd="0" parTransId="{ED82458A-3412-4A61-9542-FD375BB669EC}" sibTransId="{7434C925-0A55-4250-B71A-2563C59326DE}"/>
    <dgm:cxn modelId="{195613AB-AA5B-4C93-88A0-6B0FE3101535}" type="presOf" srcId="{2A21F9D2-C030-4FD2-87EB-5DB0B41636CD}" destId="{778ED997-0D9C-4BA8-B26E-952B93FCDDCB}" srcOrd="1" destOrd="0" presId="urn:microsoft.com/office/officeart/2005/8/layout/hList7"/>
    <dgm:cxn modelId="{38230401-AB43-4894-BCE1-1371D3BD7EC5}" type="presOf" srcId="{3D5D565D-8BEE-4401-9C56-107F09DF9ED2}" destId="{7D86F457-16F4-4D14-9BB3-B6E372520570}" srcOrd="0" destOrd="0" presId="urn:microsoft.com/office/officeart/2005/8/layout/hList7"/>
    <dgm:cxn modelId="{C3D80D2D-8F3C-4F2F-8133-A6625DED67C4}" type="presOf" srcId="{E2A9D53B-2048-485D-BA91-34AF0BCECCF1}" destId="{5A96A58A-0CBF-4DB6-9975-72B3BC2CEE77}" srcOrd="0" destOrd="0" presId="urn:microsoft.com/office/officeart/2005/8/layout/hList7"/>
    <dgm:cxn modelId="{68E36A44-A682-4624-A350-DD38412FA4DB}" srcId="{3D5D565D-8BEE-4401-9C56-107F09DF9ED2}" destId="{24B5CF59-2951-4B31-8088-FA8DA2041E7E}" srcOrd="0" destOrd="0" parTransId="{3BDDFDC0-4649-4318-8F86-FCF2726B2657}" sibTransId="{7BCA3A94-5F0C-4B08-99BE-965B5E485850}"/>
    <dgm:cxn modelId="{158CB4E4-24C8-4CC1-A7C3-DCA142E62BA3}" type="presOf" srcId="{FF7920AD-1930-4710-BD8D-AA808041323F}" destId="{702549C1-4F40-4315-89D5-C8786B83860F}" srcOrd="0" destOrd="0" presId="urn:microsoft.com/office/officeart/2005/8/layout/hList7"/>
    <dgm:cxn modelId="{544B4E9B-8568-42B7-98C4-6368349EF140}" type="presOf" srcId="{24B5CF59-2951-4B31-8088-FA8DA2041E7E}" destId="{CC300CED-C7C6-4AAD-9AE0-FE07A45D302D}" srcOrd="0" destOrd="0" presId="urn:microsoft.com/office/officeart/2005/8/layout/hList7"/>
    <dgm:cxn modelId="{03CE4041-1FFB-410A-A1A5-2A2FECC33FFB}" type="presOf" srcId="{FF7920AD-1930-4710-BD8D-AA808041323F}" destId="{341D2791-F545-4E00-9E21-9A319B33F7A7}" srcOrd="1" destOrd="0" presId="urn:microsoft.com/office/officeart/2005/8/layout/hList7"/>
    <dgm:cxn modelId="{3A7111CB-2026-41B2-8F1F-7281332CE9C6}" type="presParOf" srcId="{7D86F457-16F4-4D14-9BB3-B6E372520570}" destId="{A82CDE42-0DC6-46AA-B68C-91503424503D}" srcOrd="0" destOrd="0" presId="urn:microsoft.com/office/officeart/2005/8/layout/hList7"/>
    <dgm:cxn modelId="{DA251BA8-FF32-4556-B9CA-5C2F24050270}" type="presParOf" srcId="{7D86F457-16F4-4D14-9BB3-B6E372520570}" destId="{1587F018-EEBA-4E32-B0DC-85DCD6C18A2D}" srcOrd="1" destOrd="0" presId="urn:microsoft.com/office/officeart/2005/8/layout/hList7"/>
    <dgm:cxn modelId="{5B84346C-22F4-4C5E-9869-9FED5F97E195}" type="presParOf" srcId="{1587F018-EEBA-4E32-B0DC-85DCD6C18A2D}" destId="{CD8D6EA9-4F9A-47F6-A2E8-5F1DF8B3031B}" srcOrd="0" destOrd="0" presId="urn:microsoft.com/office/officeart/2005/8/layout/hList7"/>
    <dgm:cxn modelId="{4D72A446-BF01-42BE-9419-3628745F4423}" type="presParOf" srcId="{CD8D6EA9-4F9A-47F6-A2E8-5F1DF8B3031B}" destId="{CC300CED-C7C6-4AAD-9AE0-FE07A45D302D}" srcOrd="0" destOrd="0" presId="urn:microsoft.com/office/officeart/2005/8/layout/hList7"/>
    <dgm:cxn modelId="{5BA4D368-DFBC-4F26-9E6E-D42216BEC277}" type="presParOf" srcId="{CD8D6EA9-4F9A-47F6-A2E8-5F1DF8B3031B}" destId="{0D7F6525-6828-4D60-A4C3-C20ED8D4F7AC}" srcOrd="1" destOrd="0" presId="urn:microsoft.com/office/officeart/2005/8/layout/hList7"/>
    <dgm:cxn modelId="{935B7105-5DA8-4CDF-BF89-D35CE57B09D1}" type="presParOf" srcId="{CD8D6EA9-4F9A-47F6-A2E8-5F1DF8B3031B}" destId="{F55DEC71-B3AB-44A7-B047-EC18ED6F3058}" srcOrd="2" destOrd="0" presId="urn:microsoft.com/office/officeart/2005/8/layout/hList7"/>
    <dgm:cxn modelId="{8DAED8E0-0924-4BE0-B53A-20B7393395D0}" type="presParOf" srcId="{CD8D6EA9-4F9A-47F6-A2E8-5F1DF8B3031B}" destId="{315EF4B8-152A-43CA-9698-B5DAECFCCF37}" srcOrd="3" destOrd="0" presId="urn:microsoft.com/office/officeart/2005/8/layout/hList7"/>
    <dgm:cxn modelId="{DBCB66D9-01CD-490B-B60D-3D7AC05A5BE7}" type="presParOf" srcId="{1587F018-EEBA-4E32-B0DC-85DCD6C18A2D}" destId="{EFD7D0ED-46FA-4887-A7C5-3E09A2F78819}" srcOrd="1" destOrd="0" presId="urn:microsoft.com/office/officeart/2005/8/layout/hList7"/>
    <dgm:cxn modelId="{E628687A-9FE6-4F63-967A-6CD13050E015}" type="presParOf" srcId="{1587F018-EEBA-4E32-B0DC-85DCD6C18A2D}" destId="{79F6EB29-1C03-4421-A92B-0A49834351CC}" srcOrd="2" destOrd="0" presId="urn:microsoft.com/office/officeart/2005/8/layout/hList7"/>
    <dgm:cxn modelId="{88E25B72-293A-40F7-B75B-EE98B8A6F19C}" type="presParOf" srcId="{79F6EB29-1C03-4421-A92B-0A49834351CC}" destId="{702549C1-4F40-4315-89D5-C8786B83860F}" srcOrd="0" destOrd="0" presId="urn:microsoft.com/office/officeart/2005/8/layout/hList7"/>
    <dgm:cxn modelId="{A8954C4A-C540-485F-8F23-C6E6704EFCE6}" type="presParOf" srcId="{79F6EB29-1C03-4421-A92B-0A49834351CC}" destId="{341D2791-F545-4E00-9E21-9A319B33F7A7}" srcOrd="1" destOrd="0" presId="urn:microsoft.com/office/officeart/2005/8/layout/hList7"/>
    <dgm:cxn modelId="{47E9441F-7543-4BB5-9505-E9CC5AA2AB5B}" type="presParOf" srcId="{79F6EB29-1C03-4421-A92B-0A49834351CC}" destId="{697AED73-32AD-41C5-B725-8A361B999945}" srcOrd="2" destOrd="0" presId="urn:microsoft.com/office/officeart/2005/8/layout/hList7"/>
    <dgm:cxn modelId="{094642AE-267E-424E-8A40-0DA9591B48D1}" type="presParOf" srcId="{79F6EB29-1C03-4421-A92B-0A49834351CC}" destId="{11DF7884-1AE1-4A5F-9B50-016246964FE8}" srcOrd="3" destOrd="0" presId="urn:microsoft.com/office/officeart/2005/8/layout/hList7"/>
    <dgm:cxn modelId="{F73289FD-3EDC-4EAB-B5B0-58B5DA7C20B7}" type="presParOf" srcId="{1587F018-EEBA-4E32-B0DC-85DCD6C18A2D}" destId="{5A96A58A-0CBF-4DB6-9975-72B3BC2CEE77}" srcOrd="3" destOrd="0" presId="urn:microsoft.com/office/officeart/2005/8/layout/hList7"/>
    <dgm:cxn modelId="{A3945197-D3FB-4927-9981-9AC46D951072}" type="presParOf" srcId="{1587F018-EEBA-4E32-B0DC-85DCD6C18A2D}" destId="{DB8E89B5-6D62-4396-8462-6E9F943D5E17}" srcOrd="4" destOrd="0" presId="urn:microsoft.com/office/officeart/2005/8/layout/hList7"/>
    <dgm:cxn modelId="{A704D0FA-08EC-4DE0-B4B4-3579DD82B1E7}" type="presParOf" srcId="{DB8E89B5-6D62-4396-8462-6E9F943D5E17}" destId="{5BB727FF-743C-4A91-972A-DE75C397047C}" srcOrd="0" destOrd="0" presId="urn:microsoft.com/office/officeart/2005/8/layout/hList7"/>
    <dgm:cxn modelId="{BAC671EF-44FB-4CAD-A93B-D8FFD0F698A6}" type="presParOf" srcId="{DB8E89B5-6D62-4396-8462-6E9F943D5E17}" destId="{778ED997-0D9C-4BA8-B26E-952B93FCDDCB}" srcOrd="1" destOrd="0" presId="urn:microsoft.com/office/officeart/2005/8/layout/hList7"/>
    <dgm:cxn modelId="{4334C915-DB2B-49F6-904A-28FC8F138A23}" type="presParOf" srcId="{DB8E89B5-6D62-4396-8462-6E9F943D5E17}" destId="{B7EF600B-03BC-49B0-AB38-10D4564EF22C}" srcOrd="2" destOrd="0" presId="urn:microsoft.com/office/officeart/2005/8/layout/hList7"/>
    <dgm:cxn modelId="{F36165D4-6553-40E6-B4E7-AF4226EBD042}" type="presParOf" srcId="{DB8E89B5-6D62-4396-8462-6E9F943D5E17}" destId="{C6B65CAF-5684-411A-BF96-77E21987D2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10B3D-4C20-4C53-9452-E3167AB91E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DACE11-604B-44F8-8C0F-FBD321F4A88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600" b="1" cap="small" baseline="0" dirty="0" smtClean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Abogados</a:t>
          </a:r>
          <a:endParaRPr lang="es-ES" sz="1600" b="1" cap="small" baseline="0" dirty="0">
            <a:solidFill>
              <a:schemeClr val="accent1">
                <a:lumMod val="50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6CBB567C-E7BD-4565-A4AE-FD24F02FDD88}" type="parTrans" cxnId="{F618AC41-DE91-4943-82BF-FFC571427E06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7DF70189-A0B5-4B25-8A8B-A6DA07828B32}" type="sibTrans" cxnId="{F618AC41-DE91-4943-82BF-FFC571427E06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8E6CC4FF-F076-43E3-8F1A-913EB3047C4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VE" sz="1600" b="1" cap="small" baseline="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Contadores</a:t>
          </a:r>
          <a:endParaRPr lang="es-ES" sz="1600" cap="small" baseline="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C78C49B4-AA21-4A42-82FB-8BDE67A57365}" type="parTrans" cxnId="{3D0C33C8-2B9E-40AC-BCCE-E77A5F884C12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4ECA8A28-8E75-4316-9D4A-D80D5CD055E3}" type="sibTrans" cxnId="{3D0C33C8-2B9E-40AC-BCCE-E77A5F884C12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CDDFC75E-6B0A-4BFF-9182-ED4A197C7C5B}">
      <dgm:prSet phldrT="[Texto]" custT="1"/>
      <dgm:spPr/>
      <dgm:t>
        <a:bodyPr/>
        <a:lstStyle/>
        <a:p>
          <a:pPr algn="just"/>
          <a:r>
            <a:rPr lang="es-VE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Identificando riesgos en </a:t>
          </a:r>
          <a:r>
            <a:rPr lang="es-VE" sz="1600" b="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la naturaleza del negocio del </a:t>
          </a:r>
          <a:r>
            <a:rPr lang="es-VE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cliente. Evaluando transacciones inusuales o desproporcionadas con su perfil.</a:t>
          </a:r>
          <a:endParaRPr lang="es-ES" sz="1600" dirty="0">
            <a:solidFill>
              <a:schemeClr val="bg2">
                <a:lumMod val="25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F8AFE6B2-D516-4168-9969-95DCD11CBE8F}" type="parTrans" cxnId="{A74DDA8B-9759-4EDF-9718-672265222638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7E2F3DD5-E609-4E70-9876-D650449F8685}" type="sibTrans" cxnId="{A74DDA8B-9759-4EDF-9718-672265222638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E7F90B46-105A-4049-B436-D47B2BD987E8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VE" sz="1400" b="1" cap="small" baseline="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Agentes Inmobiliarios</a:t>
          </a:r>
          <a:endParaRPr lang="es-ES" sz="1400" cap="small" baseline="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6D6AA525-3F64-4CAA-A97D-A5ACABD3A978}" type="parTrans" cxnId="{9B0CF661-3427-4E46-9B7B-44FE6F20EE34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67215B2F-32DB-426C-A44D-36C0D7682016}" type="sibTrans" cxnId="{9B0CF661-3427-4E46-9B7B-44FE6F20EE34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4E8384EA-12D8-4D3E-8314-67D96DBBBAAB}">
      <dgm:prSet phldrT="[Texto]" custT="1"/>
      <dgm:spPr/>
      <dgm:t>
        <a:bodyPr/>
        <a:lstStyle/>
        <a:p>
          <a:pPr algn="just"/>
          <a:r>
            <a:rPr lang="es-VE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Evaluando riesgos geográficos (por ejemplo, zonas de alto riesgo o fronterizas) y el </a:t>
          </a:r>
          <a:r>
            <a:rPr lang="es-VE" sz="1600" b="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método de pago </a:t>
          </a:r>
          <a:r>
            <a:rPr lang="es-VE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(grandes montos en efectivo).</a:t>
          </a:r>
          <a:endParaRPr lang="es-ES" sz="1600" dirty="0">
            <a:solidFill>
              <a:schemeClr val="bg2">
                <a:lumMod val="25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D968D481-3CAB-4C61-BD4F-FDCA99FF20F5}" type="parTrans" cxnId="{61A9AB71-A39B-4E91-AE44-4829B742F523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24EA8545-D9FC-4138-8EEF-D13EE95B82F0}" type="sibTrans" cxnId="{61A9AB71-A39B-4E91-AE44-4829B742F523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2188EA37-0510-447B-B66C-9D0A4F23BD40}">
      <dgm:prSet phldrT="[Texto]" custT="1"/>
      <dgm:spPr/>
      <dgm:t>
        <a:bodyPr anchor="ctr"/>
        <a:lstStyle/>
        <a:p>
          <a:pPr algn="just"/>
          <a:r>
            <a:rPr lang="es-VE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Identificación del </a:t>
          </a:r>
          <a:r>
            <a:rPr lang="es-VE" sz="1600" b="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Beneficiario Final </a:t>
          </a:r>
          <a:r>
            <a:rPr lang="es-VE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real, en la constitución de sociedades o en la compra/venta de bienes inmuebles. Aplicando DDC reforzada a clientes que solicitan crear estructuras legales opacas.</a:t>
          </a:r>
          <a:endParaRPr lang="es-ES" sz="1600" dirty="0">
            <a:solidFill>
              <a:schemeClr val="bg2">
                <a:lumMod val="25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37C23DF4-EF63-4C64-A0FA-1A1DDAA2CA5C}" type="sibTrans" cxnId="{5ACC2CE0-0AEF-4AE7-A669-1284A94AF384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AC465F46-5126-479C-B47D-D5613215EB23}" type="parTrans" cxnId="{5ACC2CE0-0AEF-4AE7-A669-1284A94AF384}">
      <dgm:prSet/>
      <dgm:spPr/>
      <dgm:t>
        <a:bodyPr/>
        <a:lstStyle/>
        <a:p>
          <a:pPr algn="just"/>
          <a:endParaRPr lang="es-ES" sz="160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2DE9CDFB-9080-43A3-831A-281262064EFB}" type="pres">
      <dgm:prSet presAssocID="{9B510B3D-4C20-4C53-9452-E3167AB91E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ED68E0-5791-4146-AB50-8F89BF5FAB07}" type="pres">
      <dgm:prSet presAssocID="{DBDACE11-604B-44F8-8C0F-FBD321F4A888}" presName="composite" presStyleCnt="0"/>
      <dgm:spPr/>
    </dgm:pt>
    <dgm:pt modelId="{EDA5F93B-F248-4642-9881-BD756CDDBCFE}" type="pres">
      <dgm:prSet presAssocID="{DBDACE11-604B-44F8-8C0F-FBD321F4A888}" presName="parentText" presStyleLbl="alignNode1" presStyleIdx="0" presStyleCnt="3" custLinFactNeighborY="2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626541-FE26-4F6C-879F-A6EC380B9FF0}" type="pres">
      <dgm:prSet presAssocID="{DBDACE11-604B-44F8-8C0F-FBD321F4A8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9B52E-E39B-42B2-9EFD-AF6A57031C9F}" type="pres">
      <dgm:prSet presAssocID="{7DF70189-A0B5-4B25-8A8B-A6DA07828B32}" presName="sp" presStyleCnt="0"/>
      <dgm:spPr/>
    </dgm:pt>
    <dgm:pt modelId="{ACDDB27B-8238-4430-8ACD-63276E1B5477}" type="pres">
      <dgm:prSet presAssocID="{8E6CC4FF-F076-43E3-8F1A-913EB3047C4F}" presName="composite" presStyleCnt="0"/>
      <dgm:spPr/>
    </dgm:pt>
    <dgm:pt modelId="{93F3BD38-82D2-4E82-808A-F91BA48619F5}" type="pres">
      <dgm:prSet presAssocID="{8E6CC4FF-F076-43E3-8F1A-913EB3047C4F}" presName="parentText" presStyleLbl="alignNode1" presStyleIdx="1" presStyleCnt="3" custLinFactNeighborY="-131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23FD0-1318-4673-8391-14A19F5123AD}" type="pres">
      <dgm:prSet presAssocID="{8E6CC4FF-F076-43E3-8F1A-913EB3047C4F}" presName="descendantText" presStyleLbl="alignAcc1" presStyleIdx="1" presStyleCnt="3" custLinFactNeighborY="-202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139B0-B78B-4ED9-8848-256B3323E47C}" type="pres">
      <dgm:prSet presAssocID="{4ECA8A28-8E75-4316-9D4A-D80D5CD055E3}" presName="sp" presStyleCnt="0"/>
      <dgm:spPr/>
    </dgm:pt>
    <dgm:pt modelId="{5A513863-79EB-402C-A40E-4E9534C636C0}" type="pres">
      <dgm:prSet presAssocID="{E7F90B46-105A-4049-B436-D47B2BD987E8}" presName="composite" presStyleCnt="0"/>
      <dgm:spPr/>
    </dgm:pt>
    <dgm:pt modelId="{DF848E85-32EF-440D-9399-B5A3F7727CB8}" type="pres">
      <dgm:prSet presAssocID="{E7F90B46-105A-4049-B436-D47B2BD987E8}" presName="parentText" presStyleLbl="alignNode1" presStyleIdx="2" presStyleCnt="3" custLinFactNeighborY="-260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F1778C-6695-4A0D-927A-3B5A93A234F9}" type="pres">
      <dgm:prSet presAssocID="{E7F90B46-105A-4049-B436-D47B2BD987E8}" presName="descendantText" presStyleLbl="alignAcc1" presStyleIdx="2" presStyleCnt="3" custLinFactNeighborY="-39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0C33C8-2B9E-40AC-BCCE-E77A5F884C12}" srcId="{9B510B3D-4C20-4C53-9452-E3167AB91E25}" destId="{8E6CC4FF-F076-43E3-8F1A-913EB3047C4F}" srcOrd="1" destOrd="0" parTransId="{C78C49B4-AA21-4A42-82FB-8BDE67A57365}" sibTransId="{4ECA8A28-8E75-4316-9D4A-D80D5CD055E3}"/>
    <dgm:cxn modelId="{9B0CF661-3427-4E46-9B7B-44FE6F20EE34}" srcId="{9B510B3D-4C20-4C53-9452-E3167AB91E25}" destId="{E7F90B46-105A-4049-B436-D47B2BD987E8}" srcOrd="2" destOrd="0" parTransId="{6D6AA525-3F64-4CAA-A97D-A5ACABD3A978}" sibTransId="{67215B2F-32DB-426C-A44D-36C0D7682016}"/>
    <dgm:cxn modelId="{A74DDA8B-9759-4EDF-9718-672265222638}" srcId="{8E6CC4FF-F076-43E3-8F1A-913EB3047C4F}" destId="{CDDFC75E-6B0A-4BFF-9182-ED4A197C7C5B}" srcOrd="0" destOrd="0" parTransId="{F8AFE6B2-D516-4168-9969-95DCD11CBE8F}" sibTransId="{7E2F3DD5-E609-4E70-9876-D650449F8685}"/>
    <dgm:cxn modelId="{9DB8BF89-77E4-470C-8DE2-1B58C390140A}" type="presOf" srcId="{9B510B3D-4C20-4C53-9452-E3167AB91E25}" destId="{2DE9CDFB-9080-43A3-831A-281262064EFB}" srcOrd="0" destOrd="0" presId="urn:microsoft.com/office/officeart/2005/8/layout/chevron2"/>
    <dgm:cxn modelId="{61A9AB71-A39B-4E91-AE44-4829B742F523}" srcId="{E7F90B46-105A-4049-B436-D47B2BD987E8}" destId="{4E8384EA-12D8-4D3E-8314-67D96DBBBAAB}" srcOrd="0" destOrd="0" parTransId="{D968D481-3CAB-4C61-BD4F-FDCA99FF20F5}" sibTransId="{24EA8545-D9FC-4138-8EEF-D13EE95B82F0}"/>
    <dgm:cxn modelId="{5ACC2CE0-0AEF-4AE7-A669-1284A94AF384}" srcId="{DBDACE11-604B-44F8-8C0F-FBD321F4A888}" destId="{2188EA37-0510-447B-B66C-9D0A4F23BD40}" srcOrd="0" destOrd="0" parTransId="{AC465F46-5126-479C-B47D-D5613215EB23}" sibTransId="{37C23DF4-EF63-4C64-A0FA-1A1DDAA2CA5C}"/>
    <dgm:cxn modelId="{A82328BA-BC53-4829-A129-7244BB67CC35}" type="presOf" srcId="{DBDACE11-604B-44F8-8C0F-FBD321F4A888}" destId="{EDA5F93B-F248-4642-9881-BD756CDDBCFE}" srcOrd="0" destOrd="0" presId="urn:microsoft.com/office/officeart/2005/8/layout/chevron2"/>
    <dgm:cxn modelId="{750DFF51-DCD4-4401-97F4-9A57D0763689}" type="presOf" srcId="{4E8384EA-12D8-4D3E-8314-67D96DBBBAAB}" destId="{74F1778C-6695-4A0D-927A-3B5A93A234F9}" srcOrd="0" destOrd="0" presId="urn:microsoft.com/office/officeart/2005/8/layout/chevron2"/>
    <dgm:cxn modelId="{780F6FF6-89E6-480F-BBDB-95C4E96B3EDE}" type="presOf" srcId="{E7F90B46-105A-4049-B436-D47B2BD987E8}" destId="{DF848E85-32EF-440D-9399-B5A3F7727CB8}" srcOrd="0" destOrd="0" presId="urn:microsoft.com/office/officeart/2005/8/layout/chevron2"/>
    <dgm:cxn modelId="{B2619C01-CF5A-4BD6-A92B-8548E18CEBFB}" type="presOf" srcId="{2188EA37-0510-447B-B66C-9D0A4F23BD40}" destId="{1B626541-FE26-4F6C-879F-A6EC380B9FF0}" srcOrd="0" destOrd="0" presId="urn:microsoft.com/office/officeart/2005/8/layout/chevron2"/>
    <dgm:cxn modelId="{5D7343BE-7713-4225-9AA3-491051B82044}" type="presOf" srcId="{8E6CC4FF-F076-43E3-8F1A-913EB3047C4F}" destId="{93F3BD38-82D2-4E82-808A-F91BA48619F5}" srcOrd="0" destOrd="0" presId="urn:microsoft.com/office/officeart/2005/8/layout/chevron2"/>
    <dgm:cxn modelId="{20A23761-FD4D-4CCF-BABC-B318FA981D66}" type="presOf" srcId="{CDDFC75E-6B0A-4BFF-9182-ED4A197C7C5B}" destId="{3BD23FD0-1318-4673-8391-14A19F5123AD}" srcOrd="0" destOrd="0" presId="urn:microsoft.com/office/officeart/2005/8/layout/chevron2"/>
    <dgm:cxn modelId="{F618AC41-DE91-4943-82BF-FFC571427E06}" srcId="{9B510B3D-4C20-4C53-9452-E3167AB91E25}" destId="{DBDACE11-604B-44F8-8C0F-FBD321F4A888}" srcOrd="0" destOrd="0" parTransId="{6CBB567C-E7BD-4565-A4AE-FD24F02FDD88}" sibTransId="{7DF70189-A0B5-4B25-8A8B-A6DA07828B32}"/>
    <dgm:cxn modelId="{C4D7C4FF-74E6-4611-9CA4-2D7369A8E1C5}" type="presParOf" srcId="{2DE9CDFB-9080-43A3-831A-281262064EFB}" destId="{F5ED68E0-5791-4146-AB50-8F89BF5FAB07}" srcOrd="0" destOrd="0" presId="urn:microsoft.com/office/officeart/2005/8/layout/chevron2"/>
    <dgm:cxn modelId="{61F76B1F-FCE8-4CA7-B553-8281375FD290}" type="presParOf" srcId="{F5ED68E0-5791-4146-AB50-8F89BF5FAB07}" destId="{EDA5F93B-F248-4642-9881-BD756CDDBCFE}" srcOrd="0" destOrd="0" presId="urn:microsoft.com/office/officeart/2005/8/layout/chevron2"/>
    <dgm:cxn modelId="{D924F1AE-E35B-45A5-B802-A44F376437C3}" type="presParOf" srcId="{F5ED68E0-5791-4146-AB50-8F89BF5FAB07}" destId="{1B626541-FE26-4F6C-879F-A6EC380B9FF0}" srcOrd="1" destOrd="0" presId="urn:microsoft.com/office/officeart/2005/8/layout/chevron2"/>
    <dgm:cxn modelId="{102ADED6-F882-41E7-AD0C-0A1DAE55A3F7}" type="presParOf" srcId="{2DE9CDFB-9080-43A3-831A-281262064EFB}" destId="{7809B52E-E39B-42B2-9EFD-AF6A57031C9F}" srcOrd="1" destOrd="0" presId="urn:microsoft.com/office/officeart/2005/8/layout/chevron2"/>
    <dgm:cxn modelId="{79A590D1-769D-40CD-B593-EB6A0EDDC9C7}" type="presParOf" srcId="{2DE9CDFB-9080-43A3-831A-281262064EFB}" destId="{ACDDB27B-8238-4430-8ACD-63276E1B5477}" srcOrd="2" destOrd="0" presId="urn:microsoft.com/office/officeart/2005/8/layout/chevron2"/>
    <dgm:cxn modelId="{D050382E-DF4C-4A6D-B2C8-1FB9CFC4C782}" type="presParOf" srcId="{ACDDB27B-8238-4430-8ACD-63276E1B5477}" destId="{93F3BD38-82D2-4E82-808A-F91BA48619F5}" srcOrd="0" destOrd="0" presId="urn:microsoft.com/office/officeart/2005/8/layout/chevron2"/>
    <dgm:cxn modelId="{B7BE700F-AF7C-4F34-B099-C624DCA1CA04}" type="presParOf" srcId="{ACDDB27B-8238-4430-8ACD-63276E1B5477}" destId="{3BD23FD0-1318-4673-8391-14A19F5123AD}" srcOrd="1" destOrd="0" presId="urn:microsoft.com/office/officeart/2005/8/layout/chevron2"/>
    <dgm:cxn modelId="{AEF50429-E351-445F-8CC7-F4AF90ED6AC5}" type="presParOf" srcId="{2DE9CDFB-9080-43A3-831A-281262064EFB}" destId="{C92139B0-B78B-4ED9-8848-256B3323E47C}" srcOrd="3" destOrd="0" presId="urn:microsoft.com/office/officeart/2005/8/layout/chevron2"/>
    <dgm:cxn modelId="{8C7D6ACB-8536-4401-BDD9-323530341D8D}" type="presParOf" srcId="{2DE9CDFB-9080-43A3-831A-281262064EFB}" destId="{5A513863-79EB-402C-A40E-4E9534C636C0}" srcOrd="4" destOrd="0" presId="urn:microsoft.com/office/officeart/2005/8/layout/chevron2"/>
    <dgm:cxn modelId="{1737997E-A2F0-4416-B558-758E49EBBFF3}" type="presParOf" srcId="{5A513863-79EB-402C-A40E-4E9534C636C0}" destId="{DF848E85-32EF-440D-9399-B5A3F7727CB8}" srcOrd="0" destOrd="0" presId="urn:microsoft.com/office/officeart/2005/8/layout/chevron2"/>
    <dgm:cxn modelId="{95DBE05C-B24C-4842-9A97-34CCBDE29CEB}" type="presParOf" srcId="{5A513863-79EB-402C-A40E-4E9534C636C0}" destId="{74F1778C-6695-4A0D-927A-3B5A93A234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DC5A4-1790-4D29-9855-6908FC4743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F199C8-296F-4E46-8E6D-8A36797001D6}">
      <dgm:prSet phldrT="[Texto]" custT="1"/>
      <dgm:spPr/>
      <dgm:t>
        <a:bodyPr/>
        <a:lstStyle/>
        <a:p>
          <a:pPr algn="just"/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Evaluación Basada en Riesgo</a:t>
          </a:r>
        </a:p>
        <a:p>
          <a:pPr algn="just"/>
          <a:r>
            <a:rPr lang="es-VE" sz="1400" b="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La obligación de realizar una Evaluación Basada en Riesgo, que identifique sus propias vulnerabilidades (clientes, servicios, canales y zona geográfica).</a:t>
          </a:r>
          <a:endParaRPr lang="es-ES" sz="1400" b="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2868A3A6-8377-41F6-A087-181CB81E218E}" type="parTrans" cxnId="{303A3C40-52D4-4148-AC28-2BC81F3892A8}">
      <dgm:prSet/>
      <dgm:spPr/>
      <dgm:t>
        <a:bodyPr/>
        <a:lstStyle/>
        <a:p>
          <a:pPr algn="just"/>
          <a:endParaRPr lang="es-ES"/>
        </a:p>
      </dgm:t>
    </dgm:pt>
    <dgm:pt modelId="{3B89560D-ADDE-432C-B5D5-68DA1D7A438B}" type="sibTrans" cxnId="{303A3C40-52D4-4148-AC28-2BC81F3892A8}">
      <dgm:prSet/>
      <dgm:spPr/>
      <dgm:t>
        <a:bodyPr/>
        <a:lstStyle/>
        <a:p>
          <a:pPr algn="just"/>
          <a:endParaRPr lang="es-ES"/>
        </a:p>
      </dgm:t>
    </dgm:pt>
    <dgm:pt modelId="{0F4B4CBA-DECE-436B-8FC0-B2100F34169B}">
      <dgm:prSet phldrT="[Texto]" custT="1"/>
      <dgm:spPr/>
      <dgm:t>
        <a:bodyPr/>
        <a:lstStyle/>
        <a:p>
          <a:pPr algn="just"/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Debida Diligencia al Cliente (DDC)</a:t>
          </a:r>
          <a:endParaRPr lang="es-ES" sz="1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7BFE59C7-25A5-4BE3-8325-BA87D79DE7A8}" type="parTrans" cxnId="{523BAFD8-C22D-4A82-906E-5697A0CBBCE1}">
      <dgm:prSet/>
      <dgm:spPr/>
      <dgm:t>
        <a:bodyPr/>
        <a:lstStyle/>
        <a:p>
          <a:pPr algn="just"/>
          <a:endParaRPr lang="es-ES"/>
        </a:p>
      </dgm:t>
    </dgm:pt>
    <dgm:pt modelId="{151E9FBB-EE57-453C-84F0-93F81777C731}" type="sibTrans" cxnId="{523BAFD8-C22D-4A82-906E-5697A0CBBCE1}">
      <dgm:prSet/>
      <dgm:spPr/>
      <dgm:t>
        <a:bodyPr/>
        <a:lstStyle/>
        <a:p>
          <a:pPr algn="just"/>
          <a:endParaRPr lang="es-ES"/>
        </a:p>
      </dgm:t>
    </dgm:pt>
    <dgm:pt modelId="{8E3D121B-0740-4861-A6A8-7BB82011FE5B}">
      <dgm:prSet phldrT="[Texto]" custT="1"/>
      <dgm:spPr/>
      <dgm:t>
        <a:bodyPr/>
        <a:lstStyle/>
        <a:p>
          <a:pPr algn="just"/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Monitoreo y Reporte</a:t>
          </a:r>
          <a:endParaRPr lang="es-ES" sz="1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B74322B-CB02-4948-A03D-E4DC64A4144F}" type="parTrans" cxnId="{41EE6CFE-D2E3-40F6-9903-8131CB72E650}">
      <dgm:prSet/>
      <dgm:spPr/>
      <dgm:t>
        <a:bodyPr/>
        <a:lstStyle/>
        <a:p>
          <a:pPr algn="just"/>
          <a:endParaRPr lang="es-ES"/>
        </a:p>
      </dgm:t>
    </dgm:pt>
    <dgm:pt modelId="{777CD359-0B02-4581-B9B4-2E4F97637EB9}" type="sibTrans" cxnId="{41EE6CFE-D2E3-40F6-9903-8131CB72E650}">
      <dgm:prSet/>
      <dgm:spPr/>
      <dgm:t>
        <a:bodyPr/>
        <a:lstStyle/>
        <a:p>
          <a:pPr algn="just"/>
          <a:endParaRPr lang="es-ES"/>
        </a:p>
      </dgm:t>
    </dgm:pt>
    <dgm:pt modelId="{89DD1C32-0957-41A6-ACC9-0F6FB7E81D3A}">
      <dgm:prSet custT="1"/>
      <dgm:spPr/>
      <dgm:t>
        <a:bodyPr/>
        <a:lstStyle/>
        <a:p>
          <a:pPr algn="just"/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Identificación del </a:t>
          </a:r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Beneficiario Final</a:t>
          </a:r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(énfasis crítico para abogados y contadores).</a:t>
          </a:r>
          <a:endParaRPr lang="es-VE" sz="1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17AA4BE2-B797-4EE6-BFCB-8AE081BDB815}" type="parTrans" cxnId="{F62EE3F3-6E4D-4C1E-9F8A-B0D24148D2CA}">
      <dgm:prSet/>
      <dgm:spPr/>
      <dgm:t>
        <a:bodyPr/>
        <a:lstStyle/>
        <a:p>
          <a:pPr algn="just"/>
          <a:endParaRPr lang="es-ES"/>
        </a:p>
      </dgm:t>
    </dgm:pt>
    <dgm:pt modelId="{3BE1308C-FC57-412F-9B71-FF07A3270087}" type="sibTrans" cxnId="{F62EE3F3-6E4D-4C1E-9F8A-B0D24148D2CA}">
      <dgm:prSet/>
      <dgm:spPr/>
      <dgm:t>
        <a:bodyPr/>
        <a:lstStyle/>
        <a:p>
          <a:pPr algn="just"/>
          <a:endParaRPr lang="es-ES"/>
        </a:p>
      </dgm:t>
    </dgm:pt>
    <dgm:pt modelId="{AB96A871-6EC9-4EC0-9D7F-1AFE9D9D3525}">
      <dgm:prSet custT="1"/>
      <dgm:spPr/>
      <dgm:t>
        <a:bodyPr/>
        <a:lstStyle/>
        <a:p>
          <a:pPr algn="just"/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Conocimiento de la </a:t>
          </a:r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Fuente de Fondos</a:t>
          </a:r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(énfasis crítico para Agentes inmobiliarios).</a:t>
          </a:r>
          <a:endParaRPr lang="es-VE" sz="1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A70CAA2E-6573-475C-9BC1-B7F438FB189E}" type="parTrans" cxnId="{C8511359-38D0-485B-B836-2EDC49DEBB7F}">
      <dgm:prSet/>
      <dgm:spPr/>
      <dgm:t>
        <a:bodyPr/>
        <a:lstStyle/>
        <a:p>
          <a:pPr algn="just"/>
          <a:endParaRPr lang="es-ES"/>
        </a:p>
      </dgm:t>
    </dgm:pt>
    <dgm:pt modelId="{5393E96B-0E9F-44EF-9854-9FC6E6057C9C}" type="sibTrans" cxnId="{C8511359-38D0-485B-B836-2EDC49DEBB7F}">
      <dgm:prSet/>
      <dgm:spPr/>
      <dgm:t>
        <a:bodyPr/>
        <a:lstStyle/>
        <a:p>
          <a:pPr algn="just"/>
          <a:endParaRPr lang="es-ES"/>
        </a:p>
      </dgm:t>
    </dgm:pt>
    <dgm:pt modelId="{DDDD8D55-923B-4BA6-92EF-A4B4D3B6F9D1}">
      <dgm:prSet custT="1"/>
      <dgm:spPr/>
      <dgm:t>
        <a:bodyPr/>
        <a:lstStyle/>
        <a:p>
          <a:pPr algn="just"/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La obligación de establecer </a:t>
          </a:r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sistemas de monitoreo</a:t>
          </a:r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(indicadores de alerta).</a:t>
          </a:r>
          <a:endParaRPr lang="es-VE" sz="1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4B6252B-128A-4ECD-8FB7-9F2B1C1910D3}" type="parTrans" cxnId="{B3B68CB2-0312-43A4-AA8E-42A1ACB2D71C}">
      <dgm:prSet/>
      <dgm:spPr/>
      <dgm:t>
        <a:bodyPr/>
        <a:lstStyle/>
        <a:p>
          <a:pPr algn="just"/>
          <a:endParaRPr lang="es-ES"/>
        </a:p>
      </dgm:t>
    </dgm:pt>
    <dgm:pt modelId="{95853C5C-A8E2-4F99-852B-28DF230BC0ED}" type="sibTrans" cxnId="{B3B68CB2-0312-43A4-AA8E-42A1ACB2D71C}">
      <dgm:prSet/>
      <dgm:spPr/>
      <dgm:t>
        <a:bodyPr/>
        <a:lstStyle/>
        <a:p>
          <a:pPr algn="just"/>
          <a:endParaRPr lang="es-ES"/>
        </a:p>
      </dgm:t>
    </dgm:pt>
    <dgm:pt modelId="{A5B8EB54-DC79-4C11-85DC-254EDF8A5920}">
      <dgm:prSet custT="1"/>
      <dgm:spPr/>
      <dgm:t>
        <a:bodyPr/>
        <a:lstStyle/>
        <a:p>
          <a:pPr algn="just"/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Procedimiento para presentar </a:t>
          </a:r>
          <a:r>
            <a:rPr lang="es-VE" sz="14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Reportes de Actividades Sospechosas (RAS)</a:t>
          </a:r>
          <a:r>
            <a:rPr lang="es-VE" sz="14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ante la Unidad Nacional de Inteligencia Financiera (UNIF).</a:t>
          </a:r>
          <a:endParaRPr lang="es-VE" sz="1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492ECA8D-8E9D-4DD2-B637-932E1B0A9A99}" type="parTrans" cxnId="{4DE80E9E-CB86-4AD7-879C-91B573DF058F}">
      <dgm:prSet/>
      <dgm:spPr/>
      <dgm:t>
        <a:bodyPr/>
        <a:lstStyle/>
        <a:p>
          <a:pPr algn="just"/>
          <a:endParaRPr lang="es-ES"/>
        </a:p>
      </dgm:t>
    </dgm:pt>
    <dgm:pt modelId="{E7367814-E984-42E0-AE86-49B7FC5AC8BF}" type="sibTrans" cxnId="{4DE80E9E-CB86-4AD7-879C-91B573DF058F}">
      <dgm:prSet/>
      <dgm:spPr/>
      <dgm:t>
        <a:bodyPr/>
        <a:lstStyle/>
        <a:p>
          <a:pPr algn="just"/>
          <a:endParaRPr lang="es-ES"/>
        </a:p>
      </dgm:t>
    </dgm:pt>
    <dgm:pt modelId="{E0B622A4-5F9C-4B77-AA52-E1C70FDDEC70}" type="pres">
      <dgm:prSet presAssocID="{812DC5A4-1790-4D29-9855-6908FC4743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DB84299-8E64-409B-A5C9-64F3786F4B8A}" type="pres">
      <dgm:prSet presAssocID="{812DC5A4-1790-4D29-9855-6908FC4743BE}" presName="Name1" presStyleCnt="0"/>
      <dgm:spPr/>
    </dgm:pt>
    <dgm:pt modelId="{ED78927A-B3F8-475A-8540-871430658356}" type="pres">
      <dgm:prSet presAssocID="{812DC5A4-1790-4D29-9855-6908FC4743BE}" presName="cycle" presStyleCnt="0"/>
      <dgm:spPr/>
    </dgm:pt>
    <dgm:pt modelId="{61B087A7-4C4B-49A0-A617-937EC3691BB7}" type="pres">
      <dgm:prSet presAssocID="{812DC5A4-1790-4D29-9855-6908FC4743BE}" presName="srcNode" presStyleLbl="node1" presStyleIdx="0" presStyleCnt="3"/>
      <dgm:spPr/>
    </dgm:pt>
    <dgm:pt modelId="{615649E4-C69A-4919-99D4-13C2F5AA51BD}" type="pres">
      <dgm:prSet presAssocID="{812DC5A4-1790-4D29-9855-6908FC4743BE}" presName="conn" presStyleLbl="parChTrans1D2" presStyleIdx="0" presStyleCnt="1"/>
      <dgm:spPr/>
      <dgm:t>
        <a:bodyPr/>
        <a:lstStyle/>
        <a:p>
          <a:endParaRPr lang="es-ES"/>
        </a:p>
      </dgm:t>
    </dgm:pt>
    <dgm:pt modelId="{00FAE0B9-B79C-4AB5-899B-003DBEC14D5C}" type="pres">
      <dgm:prSet presAssocID="{812DC5A4-1790-4D29-9855-6908FC4743BE}" presName="extraNode" presStyleLbl="node1" presStyleIdx="0" presStyleCnt="3"/>
      <dgm:spPr/>
    </dgm:pt>
    <dgm:pt modelId="{D0C42EE0-8B5C-477A-A06B-144E207712CD}" type="pres">
      <dgm:prSet presAssocID="{812DC5A4-1790-4D29-9855-6908FC4743BE}" presName="dstNode" presStyleLbl="node1" presStyleIdx="0" presStyleCnt="3"/>
      <dgm:spPr/>
    </dgm:pt>
    <dgm:pt modelId="{9BBE3483-BF03-43BE-A453-B9F0B1F264ED}" type="pres">
      <dgm:prSet presAssocID="{EDF199C8-296F-4E46-8E6D-8A36797001D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0D0F6-CAFD-4E24-BC35-F5F0825F1A91}" type="pres">
      <dgm:prSet presAssocID="{EDF199C8-296F-4E46-8E6D-8A36797001D6}" presName="accent_1" presStyleCnt="0"/>
      <dgm:spPr/>
    </dgm:pt>
    <dgm:pt modelId="{9AADACBB-527B-4E01-8707-E8200219E5B9}" type="pres">
      <dgm:prSet presAssocID="{EDF199C8-296F-4E46-8E6D-8A36797001D6}" presName="accentRepeatNode" presStyleLbl="solidFgAcc1" presStyleIdx="0" presStyleCnt="3" custLinFactNeighborX="2623" custLinFactNeighborY="774"/>
      <dgm:spPr/>
    </dgm:pt>
    <dgm:pt modelId="{72C68875-68D0-4D9B-8652-5BDBA3A68688}" type="pres">
      <dgm:prSet presAssocID="{0F4B4CBA-DECE-436B-8FC0-B2100F34169B}" presName="text_2" presStyleLbl="node1" presStyleIdx="1" presStyleCnt="3" custScaleY="126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77D1E-01CF-4B2F-9331-1FC7ACE6AC61}" type="pres">
      <dgm:prSet presAssocID="{0F4B4CBA-DECE-436B-8FC0-B2100F34169B}" presName="accent_2" presStyleCnt="0"/>
      <dgm:spPr/>
    </dgm:pt>
    <dgm:pt modelId="{FF1A68E6-9280-4AC3-B643-DFCF9D2FC51E}" type="pres">
      <dgm:prSet presAssocID="{0F4B4CBA-DECE-436B-8FC0-B2100F34169B}" presName="accentRepeatNode" presStyleLbl="solidFgAcc1" presStyleIdx="1" presStyleCnt="3"/>
      <dgm:spPr/>
    </dgm:pt>
    <dgm:pt modelId="{7619EC34-B17F-4FE1-86A7-45A7F1E040DB}" type="pres">
      <dgm:prSet presAssocID="{8E3D121B-0740-4861-A6A8-7BB82011FE5B}" presName="text_3" presStyleLbl="node1" presStyleIdx="2" presStyleCnt="3" custScaleY="1476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153CD-2EE8-4F50-A332-CC41ECC416A2}" type="pres">
      <dgm:prSet presAssocID="{8E3D121B-0740-4861-A6A8-7BB82011FE5B}" presName="accent_3" presStyleCnt="0"/>
      <dgm:spPr/>
    </dgm:pt>
    <dgm:pt modelId="{54B892B6-3C32-4693-95DA-DACAA41A49F7}" type="pres">
      <dgm:prSet presAssocID="{8E3D121B-0740-4861-A6A8-7BB82011FE5B}" presName="accentRepeatNode" presStyleLbl="solidFgAcc1" presStyleIdx="2" presStyleCnt="3"/>
      <dgm:spPr/>
    </dgm:pt>
  </dgm:ptLst>
  <dgm:cxnLst>
    <dgm:cxn modelId="{523BAFD8-C22D-4A82-906E-5697A0CBBCE1}" srcId="{812DC5A4-1790-4D29-9855-6908FC4743BE}" destId="{0F4B4CBA-DECE-436B-8FC0-B2100F34169B}" srcOrd="1" destOrd="0" parTransId="{7BFE59C7-25A5-4BE3-8325-BA87D79DE7A8}" sibTransId="{151E9FBB-EE57-453C-84F0-93F81777C731}"/>
    <dgm:cxn modelId="{D1FEA9E2-E449-4308-B06E-D020CB282F27}" type="presOf" srcId="{812DC5A4-1790-4D29-9855-6908FC4743BE}" destId="{E0B622A4-5F9C-4B77-AA52-E1C70FDDEC70}" srcOrd="0" destOrd="0" presId="urn:microsoft.com/office/officeart/2008/layout/VerticalCurvedList"/>
    <dgm:cxn modelId="{6F2C8B89-8A7A-480A-8ABA-6C5A4AD0C63A}" type="presOf" srcId="{DDDD8D55-923B-4BA6-92EF-A4B4D3B6F9D1}" destId="{7619EC34-B17F-4FE1-86A7-45A7F1E040DB}" srcOrd="0" destOrd="1" presId="urn:microsoft.com/office/officeart/2008/layout/VerticalCurvedList"/>
    <dgm:cxn modelId="{303A3C40-52D4-4148-AC28-2BC81F3892A8}" srcId="{812DC5A4-1790-4D29-9855-6908FC4743BE}" destId="{EDF199C8-296F-4E46-8E6D-8A36797001D6}" srcOrd="0" destOrd="0" parTransId="{2868A3A6-8377-41F6-A087-181CB81E218E}" sibTransId="{3B89560D-ADDE-432C-B5D5-68DA1D7A438B}"/>
    <dgm:cxn modelId="{C4A2F95E-D526-41C4-A0AD-9B324BB3B18E}" type="presOf" srcId="{89DD1C32-0957-41A6-ACC9-0F6FB7E81D3A}" destId="{72C68875-68D0-4D9B-8652-5BDBA3A68688}" srcOrd="0" destOrd="1" presId="urn:microsoft.com/office/officeart/2008/layout/VerticalCurvedList"/>
    <dgm:cxn modelId="{B3B68CB2-0312-43A4-AA8E-42A1ACB2D71C}" srcId="{8E3D121B-0740-4861-A6A8-7BB82011FE5B}" destId="{DDDD8D55-923B-4BA6-92EF-A4B4D3B6F9D1}" srcOrd="0" destOrd="0" parTransId="{54B6252B-128A-4ECD-8FB7-9F2B1C1910D3}" sibTransId="{95853C5C-A8E2-4F99-852B-28DF230BC0ED}"/>
    <dgm:cxn modelId="{4DE80E9E-CB86-4AD7-879C-91B573DF058F}" srcId="{8E3D121B-0740-4861-A6A8-7BB82011FE5B}" destId="{A5B8EB54-DC79-4C11-85DC-254EDF8A5920}" srcOrd="1" destOrd="0" parTransId="{492ECA8D-8E9D-4DD2-B637-932E1B0A9A99}" sibTransId="{E7367814-E984-42E0-AE86-49B7FC5AC8BF}"/>
    <dgm:cxn modelId="{363A2242-A358-4691-A0F4-A24A3E82D42D}" type="presOf" srcId="{8E3D121B-0740-4861-A6A8-7BB82011FE5B}" destId="{7619EC34-B17F-4FE1-86A7-45A7F1E040DB}" srcOrd="0" destOrd="0" presId="urn:microsoft.com/office/officeart/2008/layout/VerticalCurvedList"/>
    <dgm:cxn modelId="{5434DD91-5CF8-4602-AB9A-10E550E445CD}" type="presOf" srcId="{EDF199C8-296F-4E46-8E6D-8A36797001D6}" destId="{9BBE3483-BF03-43BE-A453-B9F0B1F264ED}" srcOrd="0" destOrd="0" presId="urn:microsoft.com/office/officeart/2008/layout/VerticalCurvedList"/>
    <dgm:cxn modelId="{D4BB4825-3626-4973-B3B1-B725A110DFCD}" type="presOf" srcId="{0F4B4CBA-DECE-436B-8FC0-B2100F34169B}" destId="{72C68875-68D0-4D9B-8652-5BDBA3A68688}" srcOrd="0" destOrd="0" presId="urn:microsoft.com/office/officeart/2008/layout/VerticalCurvedList"/>
    <dgm:cxn modelId="{C8511359-38D0-485B-B836-2EDC49DEBB7F}" srcId="{0F4B4CBA-DECE-436B-8FC0-B2100F34169B}" destId="{AB96A871-6EC9-4EC0-9D7F-1AFE9D9D3525}" srcOrd="1" destOrd="0" parTransId="{A70CAA2E-6573-475C-9BC1-B7F438FB189E}" sibTransId="{5393E96B-0E9F-44EF-9854-9FC6E6057C9C}"/>
    <dgm:cxn modelId="{F62EE3F3-6E4D-4C1E-9F8A-B0D24148D2CA}" srcId="{0F4B4CBA-DECE-436B-8FC0-B2100F34169B}" destId="{89DD1C32-0957-41A6-ACC9-0F6FB7E81D3A}" srcOrd="0" destOrd="0" parTransId="{17AA4BE2-B797-4EE6-BFCB-8AE081BDB815}" sibTransId="{3BE1308C-FC57-412F-9B71-FF07A3270087}"/>
    <dgm:cxn modelId="{51D2ECB3-C462-413E-A6FF-AE38359D14FD}" type="presOf" srcId="{3B89560D-ADDE-432C-B5D5-68DA1D7A438B}" destId="{615649E4-C69A-4919-99D4-13C2F5AA51BD}" srcOrd="0" destOrd="0" presId="urn:microsoft.com/office/officeart/2008/layout/VerticalCurvedList"/>
    <dgm:cxn modelId="{02A1F696-98DC-4A75-839E-03069ED3E251}" type="presOf" srcId="{A5B8EB54-DC79-4C11-85DC-254EDF8A5920}" destId="{7619EC34-B17F-4FE1-86A7-45A7F1E040DB}" srcOrd="0" destOrd="2" presId="urn:microsoft.com/office/officeart/2008/layout/VerticalCurvedList"/>
    <dgm:cxn modelId="{220E34B1-1019-4CED-BFC8-E35092BFD11B}" type="presOf" srcId="{AB96A871-6EC9-4EC0-9D7F-1AFE9D9D3525}" destId="{72C68875-68D0-4D9B-8652-5BDBA3A68688}" srcOrd="0" destOrd="2" presId="urn:microsoft.com/office/officeart/2008/layout/VerticalCurvedList"/>
    <dgm:cxn modelId="{41EE6CFE-D2E3-40F6-9903-8131CB72E650}" srcId="{812DC5A4-1790-4D29-9855-6908FC4743BE}" destId="{8E3D121B-0740-4861-A6A8-7BB82011FE5B}" srcOrd="2" destOrd="0" parTransId="{5B74322B-CB02-4948-A03D-E4DC64A4144F}" sibTransId="{777CD359-0B02-4581-B9B4-2E4F97637EB9}"/>
    <dgm:cxn modelId="{A72B3D99-BD55-4989-B46A-E2F80D0C2E26}" type="presParOf" srcId="{E0B622A4-5F9C-4B77-AA52-E1C70FDDEC70}" destId="{9DB84299-8E64-409B-A5C9-64F3786F4B8A}" srcOrd="0" destOrd="0" presId="urn:microsoft.com/office/officeart/2008/layout/VerticalCurvedList"/>
    <dgm:cxn modelId="{C080107E-67CE-4B6D-A1E3-D7C98533EEF8}" type="presParOf" srcId="{9DB84299-8E64-409B-A5C9-64F3786F4B8A}" destId="{ED78927A-B3F8-475A-8540-871430658356}" srcOrd="0" destOrd="0" presId="urn:microsoft.com/office/officeart/2008/layout/VerticalCurvedList"/>
    <dgm:cxn modelId="{9A09FCC6-44A9-499A-B2F5-045F78ABEE0C}" type="presParOf" srcId="{ED78927A-B3F8-475A-8540-871430658356}" destId="{61B087A7-4C4B-49A0-A617-937EC3691BB7}" srcOrd="0" destOrd="0" presId="urn:microsoft.com/office/officeart/2008/layout/VerticalCurvedList"/>
    <dgm:cxn modelId="{2BD2586D-9CB6-4675-B3D3-01D9C24323DB}" type="presParOf" srcId="{ED78927A-B3F8-475A-8540-871430658356}" destId="{615649E4-C69A-4919-99D4-13C2F5AA51BD}" srcOrd="1" destOrd="0" presId="urn:microsoft.com/office/officeart/2008/layout/VerticalCurvedList"/>
    <dgm:cxn modelId="{066B908A-A6C5-4907-BC1F-903DB83963FB}" type="presParOf" srcId="{ED78927A-B3F8-475A-8540-871430658356}" destId="{00FAE0B9-B79C-4AB5-899B-003DBEC14D5C}" srcOrd="2" destOrd="0" presId="urn:microsoft.com/office/officeart/2008/layout/VerticalCurvedList"/>
    <dgm:cxn modelId="{46C3F8F9-4FB0-4914-9396-3C794FB89A5F}" type="presParOf" srcId="{ED78927A-B3F8-475A-8540-871430658356}" destId="{D0C42EE0-8B5C-477A-A06B-144E207712CD}" srcOrd="3" destOrd="0" presId="urn:microsoft.com/office/officeart/2008/layout/VerticalCurvedList"/>
    <dgm:cxn modelId="{49F491E2-1E04-4189-9AFC-BF1DE072348F}" type="presParOf" srcId="{9DB84299-8E64-409B-A5C9-64F3786F4B8A}" destId="{9BBE3483-BF03-43BE-A453-B9F0B1F264ED}" srcOrd="1" destOrd="0" presId="urn:microsoft.com/office/officeart/2008/layout/VerticalCurvedList"/>
    <dgm:cxn modelId="{07F58007-404D-40E1-806D-AF9AEE1BE74A}" type="presParOf" srcId="{9DB84299-8E64-409B-A5C9-64F3786F4B8A}" destId="{2910D0F6-CAFD-4E24-BC35-F5F0825F1A91}" srcOrd="2" destOrd="0" presId="urn:microsoft.com/office/officeart/2008/layout/VerticalCurvedList"/>
    <dgm:cxn modelId="{606F8589-22F8-4726-9F6E-E39987FA3EDB}" type="presParOf" srcId="{2910D0F6-CAFD-4E24-BC35-F5F0825F1A91}" destId="{9AADACBB-527B-4E01-8707-E8200219E5B9}" srcOrd="0" destOrd="0" presId="urn:microsoft.com/office/officeart/2008/layout/VerticalCurvedList"/>
    <dgm:cxn modelId="{6DEFFAEF-03DA-4985-A762-10827762019F}" type="presParOf" srcId="{9DB84299-8E64-409B-A5C9-64F3786F4B8A}" destId="{72C68875-68D0-4D9B-8652-5BDBA3A68688}" srcOrd="3" destOrd="0" presId="urn:microsoft.com/office/officeart/2008/layout/VerticalCurvedList"/>
    <dgm:cxn modelId="{E37BD7CF-33B9-42A5-8DE5-46C6455BAACB}" type="presParOf" srcId="{9DB84299-8E64-409B-A5C9-64F3786F4B8A}" destId="{9A377D1E-01CF-4B2F-9331-1FC7ACE6AC61}" srcOrd="4" destOrd="0" presId="urn:microsoft.com/office/officeart/2008/layout/VerticalCurvedList"/>
    <dgm:cxn modelId="{A3A0AC0E-A185-4BB7-BC09-6DB2700DF316}" type="presParOf" srcId="{9A377D1E-01CF-4B2F-9331-1FC7ACE6AC61}" destId="{FF1A68E6-9280-4AC3-B643-DFCF9D2FC51E}" srcOrd="0" destOrd="0" presId="urn:microsoft.com/office/officeart/2008/layout/VerticalCurvedList"/>
    <dgm:cxn modelId="{CAA69826-329E-4770-AC1D-4A4EED510DE8}" type="presParOf" srcId="{9DB84299-8E64-409B-A5C9-64F3786F4B8A}" destId="{7619EC34-B17F-4FE1-86A7-45A7F1E040DB}" srcOrd="5" destOrd="0" presId="urn:microsoft.com/office/officeart/2008/layout/VerticalCurvedList"/>
    <dgm:cxn modelId="{0E50A096-234A-4B9E-BACC-957CA87D238E}" type="presParOf" srcId="{9DB84299-8E64-409B-A5C9-64F3786F4B8A}" destId="{935153CD-2EE8-4F50-A332-CC41ECC416A2}" srcOrd="6" destOrd="0" presId="urn:microsoft.com/office/officeart/2008/layout/VerticalCurvedList"/>
    <dgm:cxn modelId="{30467B3A-03AA-4FE8-9C40-AD194A4C100E}" type="presParOf" srcId="{935153CD-2EE8-4F50-A332-CC41ECC416A2}" destId="{54B892B6-3C32-4693-95DA-DACAA41A49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8521-84B6-458C-84A3-4D9F533B46D6}">
      <dsp:nvSpPr>
        <dsp:cNvPr id="0" name=""/>
        <dsp:cNvSpPr/>
      </dsp:nvSpPr>
      <dsp:spPr>
        <a:xfrm>
          <a:off x="0" y="609805"/>
          <a:ext cx="552915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C16EB-DA99-45F1-B8C2-79944068D194}">
      <dsp:nvSpPr>
        <dsp:cNvPr id="0" name=""/>
        <dsp:cNvSpPr/>
      </dsp:nvSpPr>
      <dsp:spPr>
        <a:xfrm>
          <a:off x="217613" y="52448"/>
          <a:ext cx="3866630" cy="815606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292" tIns="0" rIns="1462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Principio Rector</a:t>
          </a:r>
          <a:endParaRPr lang="es-ES" sz="1800" kern="1200" dirty="0">
            <a:ln>
              <a:solidFill>
                <a:schemeClr val="bg1">
                  <a:lumMod val="95000"/>
                </a:schemeClr>
              </a:solidFill>
            </a:ln>
            <a:solidFill>
              <a:schemeClr val="bg1"/>
            </a:solidFill>
          </a:endParaRPr>
        </a:p>
      </dsp:txBody>
      <dsp:txXfrm>
        <a:off x="257428" y="92263"/>
        <a:ext cx="3787000" cy="735976"/>
      </dsp:txXfrm>
    </dsp:sp>
    <dsp:sp modelId="{F86C2F07-C725-4F7B-8331-8487042E993B}">
      <dsp:nvSpPr>
        <dsp:cNvPr id="0" name=""/>
        <dsp:cNvSpPr/>
      </dsp:nvSpPr>
      <dsp:spPr>
        <a:xfrm>
          <a:off x="0" y="1605833"/>
          <a:ext cx="552915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9EE98-78DE-4807-8790-C007098032B8}">
      <dsp:nvSpPr>
        <dsp:cNvPr id="0" name=""/>
        <dsp:cNvSpPr/>
      </dsp:nvSpPr>
      <dsp:spPr>
        <a:xfrm>
          <a:off x="276187" y="1068805"/>
          <a:ext cx="3866630" cy="75842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292" tIns="0" rIns="1462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Diagnóstico Situacional y Realidad Regional</a:t>
          </a:r>
          <a:endParaRPr lang="es-ES" sz="1800" b="1" kern="1200" cap="small" dirty="0">
            <a:solidFill>
              <a:schemeClr val="bg1"/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313210" y="1105828"/>
        <a:ext cx="3792584" cy="684381"/>
      </dsp:txXfrm>
    </dsp:sp>
    <dsp:sp modelId="{048E394D-9FB1-4D32-A342-5BD0A4397445}">
      <dsp:nvSpPr>
        <dsp:cNvPr id="0" name=""/>
        <dsp:cNvSpPr/>
      </dsp:nvSpPr>
      <dsp:spPr>
        <a:xfrm>
          <a:off x="0" y="2499906"/>
          <a:ext cx="552915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5FC148-17F6-484A-894B-C582D9B4048F}">
      <dsp:nvSpPr>
        <dsp:cNvPr id="0" name=""/>
        <dsp:cNvSpPr/>
      </dsp:nvSpPr>
      <dsp:spPr>
        <a:xfrm>
          <a:off x="276457" y="2064833"/>
          <a:ext cx="4358623" cy="656473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292" tIns="0" rIns="1462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cap="small" noProof="0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Lineamientos</a:t>
          </a:r>
          <a:r>
            <a:rPr lang="en-US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 para la ESR APNFD</a:t>
          </a:r>
          <a:endParaRPr lang="es-ES" sz="1800" b="1" kern="1200" cap="small" dirty="0">
            <a:solidFill>
              <a:schemeClr val="bg1"/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308503" y="2096879"/>
        <a:ext cx="4294531" cy="592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8521-84B6-458C-84A3-4D9F533B46D6}">
      <dsp:nvSpPr>
        <dsp:cNvPr id="0" name=""/>
        <dsp:cNvSpPr/>
      </dsp:nvSpPr>
      <dsp:spPr>
        <a:xfrm>
          <a:off x="0" y="872942"/>
          <a:ext cx="552915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C16EB-DA99-45F1-B8C2-79944068D194}">
      <dsp:nvSpPr>
        <dsp:cNvPr id="0" name=""/>
        <dsp:cNvSpPr/>
      </dsp:nvSpPr>
      <dsp:spPr>
        <a:xfrm>
          <a:off x="232644" y="42677"/>
          <a:ext cx="4290490" cy="1141849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292" tIns="0" rIns="1462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Obligaciones del GAFI </a:t>
          </a:r>
          <a:br>
            <a:rPr lang="es-VE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</a:br>
          <a:r>
            <a:rPr lang="es-VE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(</a:t>
          </a:r>
          <a:r>
            <a:rPr lang="es-VE" sz="1800" b="1" i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“Qué Hacer”)</a:t>
          </a:r>
          <a:endParaRPr lang="es-ES" sz="1800" kern="1200" dirty="0">
            <a:ln>
              <a:solidFill>
                <a:schemeClr val="bg1">
                  <a:lumMod val="95000"/>
                </a:schemeClr>
              </a:solidFill>
            </a:ln>
            <a:solidFill>
              <a:schemeClr val="bg1"/>
            </a:solidFill>
          </a:endParaRPr>
        </a:p>
      </dsp:txBody>
      <dsp:txXfrm>
        <a:off x="288384" y="98417"/>
        <a:ext cx="4179010" cy="1030369"/>
      </dsp:txXfrm>
    </dsp:sp>
    <dsp:sp modelId="{F86C2F07-C725-4F7B-8331-8487042E993B}">
      <dsp:nvSpPr>
        <dsp:cNvPr id="0" name=""/>
        <dsp:cNvSpPr/>
      </dsp:nvSpPr>
      <dsp:spPr>
        <a:xfrm>
          <a:off x="0" y="2267381"/>
          <a:ext cx="552915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9EE98-78DE-4807-8790-C007098032B8}">
      <dsp:nvSpPr>
        <dsp:cNvPr id="0" name=""/>
        <dsp:cNvSpPr/>
      </dsp:nvSpPr>
      <dsp:spPr>
        <a:xfrm>
          <a:off x="276187" y="1515542"/>
          <a:ext cx="3866630" cy="1061798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292" tIns="0" rIns="1462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cap="small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Conclusiones y Compromiso</a:t>
          </a:r>
          <a:endParaRPr lang="es-ES" sz="1800" b="1" kern="1200" dirty="0">
            <a:solidFill>
              <a:schemeClr val="bg1"/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328020" y="1567375"/>
        <a:ext cx="3762964" cy="958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00CED-C7C6-4AAD-9AE0-FE07A45D302D}">
      <dsp:nvSpPr>
        <dsp:cNvPr id="0" name=""/>
        <dsp:cNvSpPr/>
      </dsp:nvSpPr>
      <dsp:spPr>
        <a:xfrm>
          <a:off x="1941" y="0"/>
          <a:ext cx="2208960" cy="4320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i="0" kern="1200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Calibri" panose="020F0502020204030204" pitchFamily="34" charset="0"/>
            </a:rPr>
            <a:t>Cliente que pide crear varias Personas Jurídicas en diferentes jurisdicciones opacas.</a:t>
          </a:r>
          <a:endParaRPr lang="es-ES" sz="1400" b="1" i="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1941" y="1728328"/>
        <a:ext cx="2208960" cy="1728328"/>
      </dsp:txXfrm>
    </dsp:sp>
    <dsp:sp modelId="{315EF4B8-152A-43CA-9698-B5DAECFCCF37}">
      <dsp:nvSpPr>
        <dsp:cNvPr id="0" name=""/>
        <dsp:cNvSpPr/>
      </dsp:nvSpPr>
      <dsp:spPr>
        <a:xfrm>
          <a:off x="680613" y="416046"/>
          <a:ext cx="851616" cy="11252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549C1-4F40-4315-89D5-C8786B83860F}">
      <dsp:nvSpPr>
        <dsp:cNvPr id="0" name=""/>
        <dsp:cNvSpPr/>
      </dsp:nvSpPr>
      <dsp:spPr>
        <a:xfrm>
          <a:off x="2267404" y="0"/>
          <a:ext cx="2891584" cy="4320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 dirty="0" smtClean="0">
            <a:latin typeface="Yu Gothic Medium" panose="020B0500000000000000" pitchFamily="34" charset="-128"/>
            <a:ea typeface="Yu Gothic Medium" panose="020B0500000000000000" pitchFamily="34" charset="-128"/>
            <a:cs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Calibri" panose="020F0502020204030204" pitchFamily="34" charset="0"/>
            </a:rPr>
            <a:t>Cliente que insiste en manejar grandes cantidades de efectivo para pagar proveedores o que tiene ingresos que no concuerdan con su actividad económica.</a:t>
          </a:r>
          <a:endParaRPr lang="es-ES" sz="14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2267404" y="1728328"/>
        <a:ext cx="2891584" cy="1728328"/>
      </dsp:txXfrm>
    </dsp:sp>
    <dsp:sp modelId="{11DF7884-1AE1-4A5F-9B50-016246964FE8}">
      <dsp:nvSpPr>
        <dsp:cNvPr id="0" name=""/>
        <dsp:cNvSpPr/>
      </dsp:nvSpPr>
      <dsp:spPr>
        <a:xfrm>
          <a:off x="3310229" y="672424"/>
          <a:ext cx="805933" cy="6124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727FF-743C-4A91-972A-DE75C397047C}">
      <dsp:nvSpPr>
        <dsp:cNvPr id="0" name=""/>
        <dsp:cNvSpPr/>
      </dsp:nvSpPr>
      <dsp:spPr>
        <a:xfrm>
          <a:off x="5217433" y="0"/>
          <a:ext cx="2200315" cy="4320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  <a:cs typeface="Calibri" panose="020F0502020204030204" pitchFamily="34" charset="0"/>
            </a:rPr>
            <a:t>Comprador que quiere pagar un gran porcentaje del inmueble en efectivo o que usa un tercero no relacionado para firmar la compra.</a:t>
          </a:r>
          <a:endParaRPr lang="es-ES" sz="14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5217433" y="1728328"/>
        <a:ext cx="2200315" cy="1728328"/>
      </dsp:txXfrm>
    </dsp:sp>
    <dsp:sp modelId="{C6B65CAF-5684-411A-BF96-77E21987D24B}">
      <dsp:nvSpPr>
        <dsp:cNvPr id="0" name=""/>
        <dsp:cNvSpPr/>
      </dsp:nvSpPr>
      <dsp:spPr>
        <a:xfrm>
          <a:off x="6031875" y="723150"/>
          <a:ext cx="567547" cy="5110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CDE42-0DC6-46AA-B68C-91503424503D}">
      <dsp:nvSpPr>
        <dsp:cNvPr id="0" name=""/>
        <dsp:cNvSpPr/>
      </dsp:nvSpPr>
      <dsp:spPr>
        <a:xfrm>
          <a:off x="296709" y="3585627"/>
          <a:ext cx="6824329" cy="64812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5F93B-F248-4642-9881-BD756CDDBCFE}">
      <dsp:nvSpPr>
        <dsp:cNvPr id="0" name=""/>
        <dsp:cNvSpPr/>
      </dsp:nvSpPr>
      <dsp:spPr>
        <a:xfrm rot="5400000">
          <a:off x="-250386" y="259526"/>
          <a:ext cx="1669241" cy="116846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cap="small" baseline="0" dirty="0" smtClean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Abogados</a:t>
          </a:r>
          <a:endParaRPr lang="es-ES" sz="1600" b="1" kern="1200" cap="small" baseline="0" dirty="0">
            <a:solidFill>
              <a:schemeClr val="accent1">
                <a:lumMod val="50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 rot="-5400000">
        <a:off x="1" y="593375"/>
        <a:ext cx="1168469" cy="500772"/>
      </dsp:txXfrm>
    </dsp:sp>
    <dsp:sp modelId="{1B626541-FE26-4F6C-879F-A6EC380B9FF0}">
      <dsp:nvSpPr>
        <dsp:cNvPr id="0" name=""/>
        <dsp:cNvSpPr/>
      </dsp:nvSpPr>
      <dsp:spPr>
        <a:xfrm rot="5400000">
          <a:off x="4594533" y="-3421564"/>
          <a:ext cx="1085006" cy="793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Identificación del </a:t>
          </a:r>
          <a:r>
            <a:rPr lang="es-VE" sz="1600" b="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Beneficiario Final </a:t>
          </a:r>
          <a:r>
            <a:rPr lang="es-VE" sz="160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real, en la constitución de sociedades o en la compra/venta de bienes inmuebles. Aplicando DDC reforzada a clientes que solicitan crear estructuras legales opacas.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 rot="-5400000">
        <a:off x="1168469" y="57466"/>
        <a:ext cx="7884168" cy="979074"/>
      </dsp:txXfrm>
    </dsp:sp>
    <dsp:sp modelId="{93F3BD38-82D2-4E82-808A-F91BA48619F5}">
      <dsp:nvSpPr>
        <dsp:cNvPr id="0" name=""/>
        <dsp:cNvSpPr/>
      </dsp:nvSpPr>
      <dsp:spPr>
        <a:xfrm rot="5400000">
          <a:off x="-250386" y="1511449"/>
          <a:ext cx="1669241" cy="116846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cap="small" baseline="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Contadores</a:t>
          </a:r>
          <a:endParaRPr lang="es-ES" sz="1600" kern="1200" cap="small" baseline="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 rot="-5400000">
        <a:off x="1" y="1845298"/>
        <a:ext cx="1168469" cy="500772"/>
      </dsp:txXfrm>
    </dsp:sp>
    <dsp:sp modelId="{3BD23FD0-1318-4673-8391-14A19F5123AD}">
      <dsp:nvSpPr>
        <dsp:cNvPr id="0" name=""/>
        <dsp:cNvSpPr/>
      </dsp:nvSpPr>
      <dsp:spPr>
        <a:xfrm rot="5400000">
          <a:off x="4594533" y="-2164947"/>
          <a:ext cx="1085006" cy="793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Identificando riesgos en </a:t>
          </a:r>
          <a:r>
            <a:rPr lang="es-VE" sz="1600" b="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la naturaleza del negocio del </a:t>
          </a:r>
          <a:r>
            <a:rPr lang="es-VE" sz="160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cliente. Evaluando transacciones inusuales o desproporcionadas con su perfil.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 rot="-5400000">
        <a:off x="1168469" y="1314083"/>
        <a:ext cx="7884168" cy="979074"/>
      </dsp:txXfrm>
    </dsp:sp>
    <dsp:sp modelId="{DF848E85-32EF-440D-9399-B5A3F7727CB8}">
      <dsp:nvSpPr>
        <dsp:cNvPr id="0" name=""/>
        <dsp:cNvSpPr/>
      </dsp:nvSpPr>
      <dsp:spPr>
        <a:xfrm rot="5400000">
          <a:off x="-250386" y="2772603"/>
          <a:ext cx="1669241" cy="1168469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cap="small" baseline="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Agentes Inmobiliarios</a:t>
          </a:r>
          <a:endParaRPr lang="es-ES" sz="1400" kern="1200" cap="small" baseline="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 rot="-5400000">
        <a:off x="1" y="3106452"/>
        <a:ext cx="1168469" cy="500772"/>
      </dsp:txXfrm>
    </dsp:sp>
    <dsp:sp modelId="{74F1778C-6695-4A0D-927A-3B5A93A234F9}">
      <dsp:nvSpPr>
        <dsp:cNvPr id="0" name=""/>
        <dsp:cNvSpPr/>
      </dsp:nvSpPr>
      <dsp:spPr>
        <a:xfrm rot="5400000">
          <a:off x="4594247" y="-898668"/>
          <a:ext cx="1085577" cy="793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Evaluando riesgos geográficos (por ejemplo, zonas de alto riesgo o fronterizas) y el </a:t>
          </a:r>
          <a:r>
            <a:rPr lang="es-VE" sz="1600" b="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método de pago </a:t>
          </a:r>
          <a:r>
            <a:rPr lang="es-VE" sz="1600" kern="12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rPr>
            <a:t>(grandes montos en efectivo).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 rot="-5400000">
        <a:off x="1168469" y="2580104"/>
        <a:ext cx="7884140" cy="979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649E4-C69A-4919-99D4-13C2F5AA51BD}">
      <dsp:nvSpPr>
        <dsp:cNvPr id="0" name=""/>
        <dsp:cNvSpPr/>
      </dsp:nvSpPr>
      <dsp:spPr>
        <a:xfrm>
          <a:off x="-4884899" y="-748581"/>
          <a:ext cx="5817984" cy="5817984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E3483-BF03-43BE-A453-B9F0B1F264ED}">
      <dsp:nvSpPr>
        <dsp:cNvPr id="0" name=""/>
        <dsp:cNvSpPr/>
      </dsp:nvSpPr>
      <dsp:spPr>
        <a:xfrm>
          <a:off x="600114" y="432082"/>
          <a:ext cx="7952470" cy="864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93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Evaluación Basada en Riesgo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La obligación de realizar una Evaluación Basada en Riesgo, que identifique sus propias vulnerabilidades (clientes, servicios, canales y zona geográfica).</a:t>
          </a:r>
          <a:endParaRPr lang="es-ES" sz="1400" b="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600114" y="432082"/>
        <a:ext cx="7952470" cy="864164"/>
      </dsp:txXfrm>
    </dsp:sp>
    <dsp:sp modelId="{9AADACBB-527B-4E01-8707-E8200219E5B9}">
      <dsp:nvSpPr>
        <dsp:cNvPr id="0" name=""/>
        <dsp:cNvSpPr/>
      </dsp:nvSpPr>
      <dsp:spPr>
        <a:xfrm>
          <a:off x="88345" y="332422"/>
          <a:ext cx="1080205" cy="1080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68875-68D0-4D9B-8652-5BDBA3A68688}">
      <dsp:nvSpPr>
        <dsp:cNvPr id="0" name=""/>
        <dsp:cNvSpPr/>
      </dsp:nvSpPr>
      <dsp:spPr>
        <a:xfrm>
          <a:off x="914238" y="1614181"/>
          <a:ext cx="7638346" cy="1092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93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Debida Diligencia al Cliente (DDC)</a:t>
          </a:r>
          <a:endParaRPr lang="es-ES" sz="1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Identificación del </a:t>
          </a: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Beneficiario Final</a:t>
          </a: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(énfasis crítico para abogados y contadores).</a:t>
          </a:r>
          <a:endParaRPr lang="es-VE" sz="1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Conocimiento de la </a:t>
          </a: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Fuente de Fondos</a:t>
          </a: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(énfasis crítico para Agentes inmobiliarios).</a:t>
          </a:r>
          <a:endParaRPr lang="es-VE" sz="1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914238" y="1614181"/>
        <a:ext cx="7638346" cy="1092459"/>
      </dsp:txXfrm>
    </dsp:sp>
    <dsp:sp modelId="{FF1A68E6-9280-4AC3-B643-DFCF9D2FC51E}">
      <dsp:nvSpPr>
        <dsp:cNvPr id="0" name=""/>
        <dsp:cNvSpPr/>
      </dsp:nvSpPr>
      <dsp:spPr>
        <a:xfrm>
          <a:off x="374135" y="1620308"/>
          <a:ext cx="1080205" cy="1080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9EC34-B17F-4FE1-86A7-45A7F1E040DB}">
      <dsp:nvSpPr>
        <dsp:cNvPr id="0" name=""/>
        <dsp:cNvSpPr/>
      </dsp:nvSpPr>
      <dsp:spPr>
        <a:xfrm>
          <a:off x="600114" y="2818869"/>
          <a:ext cx="7952470" cy="1275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93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Monitoreo y Reporte</a:t>
          </a:r>
          <a:endParaRPr lang="es-ES" sz="1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La obligación de establecer </a:t>
          </a: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sistemas de monitoreo</a:t>
          </a: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(indicadores de alerta).</a:t>
          </a:r>
          <a:endParaRPr lang="es-VE" sz="1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Procedimiento para presentar </a:t>
          </a:r>
          <a:r>
            <a:rPr lang="es-VE" sz="14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Reportes de Actividades Sospechosas (RAS)</a:t>
          </a:r>
          <a:r>
            <a:rPr lang="es-VE" sz="1400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 ante la Unidad Nacional de Inteligencia Financiera (UNIF).</a:t>
          </a:r>
          <a:endParaRPr lang="es-VE" sz="1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600114" y="2818869"/>
        <a:ext cx="7952470" cy="1275575"/>
      </dsp:txXfrm>
    </dsp:sp>
    <dsp:sp modelId="{54B892B6-3C32-4693-95DA-DACAA41A49F7}">
      <dsp:nvSpPr>
        <dsp:cNvPr id="0" name=""/>
        <dsp:cNvSpPr/>
      </dsp:nvSpPr>
      <dsp:spPr>
        <a:xfrm>
          <a:off x="60011" y="2916554"/>
          <a:ext cx="1080205" cy="1080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D99A-73A9-4063-BB77-06C56F44B0D7}" type="datetimeFigureOut">
              <a:rPr lang="es-VE" smtClean="0"/>
              <a:t>6/3/2026</a:t>
            </a:fld>
            <a:endParaRPr lang="es-V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143000"/>
            <a:ext cx="4146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E777-6149-4FF3-96E7-761D5E76B251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5235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E777-6149-4FF3-96E7-761D5E76B251}" type="slidenum">
              <a:rPr lang="es-VE" smtClean="0"/>
              <a:t>8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9324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E777-6149-4FF3-96E7-761D5E76B251}" type="slidenum">
              <a:rPr lang="es-VE" smtClean="0"/>
              <a:t>9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5567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E777-6149-4FF3-96E7-761D5E76B251}" type="slidenum">
              <a:rPr lang="es-VE" smtClean="0"/>
              <a:t>10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2010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E777-6149-4FF3-96E7-761D5E76B251}" type="slidenum">
              <a:rPr lang="es-VE" smtClean="0"/>
              <a:t>11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0794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42" y="1184457"/>
            <a:ext cx="8263572" cy="2519692"/>
          </a:xfrm>
        </p:spPr>
        <p:txBody>
          <a:bodyPr anchor="b"/>
          <a:lstStyle>
            <a:lvl1pPr algn="ctr">
              <a:defRPr sz="63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2" y="3801317"/>
            <a:ext cx="7291388" cy="1747366"/>
          </a:xfrm>
        </p:spPr>
        <p:txBody>
          <a:bodyPr/>
          <a:lstStyle>
            <a:lvl1pPr marL="0" indent="0" algn="ctr">
              <a:buNone/>
              <a:defRPr sz="2500"/>
            </a:lvl1pPr>
            <a:lvl2pPr marL="484465" indent="0" algn="ctr">
              <a:buNone/>
              <a:defRPr sz="2100"/>
            </a:lvl2pPr>
            <a:lvl3pPr marL="968929" indent="0" algn="ctr">
              <a:buNone/>
              <a:defRPr sz="1899"/>
            </a:lvl3pPr>
            <a:lvl4pPr marL="1453394" indent="0" algn="ctr">
              <a:buNone/>
              <a:defRPr sz="1699"/>
            </a:lvl4pPr>
            <a:lvl5pPr marL="1937857" indent="0" algn="ctr">
              <a:buNone/>
              <a:defRPr sz="1699"/>
            </a:lvl5pPr>
            <a:lvl6pPr marL="2422322" indent="0" algn="ctr">
              <a:buNone/>
              <a:defRPr sz="1699"/>
            </a:lvl6pPr>
            <a:lvl7pPr marL="2906786" indent="0" algn="ctr">
              <a:buNone/>
              <a:defRPr sz="1699"/>
            </a:lvl7pPr>
            <a:lvl8pPr marL="3391251" indent="0" algn="ctr">
              <a:buNone/>
              <a:defRPr sz="1699"/>
            </a:lvl8pPr>
            <a:lvl9pPr marL="3875715" indent="0" algn="ctr">
              <a:buNone/>
              <a:defRPr sz="169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F2FB-A387-4242-9BDF-F49E96E20043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F4A7-9023-4C2D-B4F2-835A78465030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379696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F8A8-C49D-4A50-985B-94863DD532BF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B83C-8046-4D2B-9B56-D32B47FEF18C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4717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200" y="385328"/>
            <a:ext cx="2096274" cy="61333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82" y="385328"/>
            <a:ext cx="6167299" cy="613337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B59-8D92-417B-AC57-E0EA8CBB70D2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99BB-285F-46C7-9895-188934728ABC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255491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59F5-A177-493B-8373-9E90CC2C030C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4CD6-6095-4ECE-96EB-AD498242833F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211530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5" y="1804329"/>
            <a:ext cx="8385096" cy="3010562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5" y="4843373"/>
            <a:ext cx="8385096" cy="1583184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844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892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45339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193785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422322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2906786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391251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3875715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6589-9248-4B38-B2C2-4429B81E515A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9F96-5973-482B-B9A3-2C9CBE89C347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18846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926626"/>
            <a:ext cx="4131786" cy="45920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926626"/>
            <a:ext cx="4131786" cy="45920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4996-E168-44F8-9CD2-3C8E75134879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02D8-9953-454A-9BAC-CFCFF8EB6AF8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23631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85330"/>
            <a:ext cx="8385096" cy="13988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5" y="1774172"/>
            <a:ext cx="4112798" cy="86949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4465" indent="0">
              <a:buNone/>
              <a:defRPr sz="2100" b="1"/>
            </a:lvl2pPr>
            <a:lvl3pPr marL="968929" indent="0">
              <a:buNone/>
              <a:defRPr sz="1899" b="1"/>
            </a:lvl3pPr>
            <a:lvl4pPr marL="1453394" indent="0">
              <a:buNone/>
              <a:defRPr sz="1699" b="1"/>
            </a:lvl4pPr>
            <a:lvl5pPr marL="1937857" indent="0">
              <a:buNone/>
              <a:defRPr sz="1699" b="1"/>
            </a:lvl5pPr>
            <a:lvl6pPr marL="2422322" indent="0">
              <a:buNone/>
              <a:defRPr sz="1699" b="1"/>
            </a:lvl6pPr>
            <a:lvl7pPr marL="2906786" indent="0">
              <a:buNone/>
              <a:defRPr sz="1699" b="1"/>
            </a:lvl7pPr>
            <a:lvl8pPr marL="3391251" indent="0">
              <a:buNone/>
              <a:defRPr sz="1699" b="1"/>
            </a:lvl8pPr>
            <a:lvl9pPr marL="3875715" indent="0">
              <a:buNone/>
              <a:defRPr sz="169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5" y="2643667"/>
            <a:ext cx="4112798" cy="388843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91" y="1774172"/>
            <a:ext cx="4133054" cy="86949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4465" indent="0">
              <a:buNone/>
              <a:defRPr sz="2100" b="1"/>
            </a:lvl2pPr>
            <a:lvl3pPr marL="968929" indent="0">
              <a:buNone/>
              <a:defRPr sz="1899" b="1"/>
            </a:lvl3pPr>
            <a:lvl4pPr marL="1453394" indent="0">
              <a:buNone/>
              <a:defRPr sz="1699" b="1"/>
            </a:lvl4pPr>
            <a:lvl5pPr marL="1937857" indent="0">
              <a:buNone/>
              <a:defRPr sz="1699" b="1"/>
            </a:lvl5pPr>
            <a:lvl6pPr marL="2422322" indent="0">
              <a:buNone/>
              <a:defRPr sz="1699" b="1"/>
            </a:lvl6pPr>
            <a:lvl7pPr marL="2906786" indent="0">
              <a:buNone/>
              <a:defRPr sz="1699" b="1"/>
            </a:lvl7pPr>
            <a:lvl8pPr marL="3391251" indent="0">
              <a:buNone/>
              <a:defRPr sz="1699" b="1"/>
            </a:lvl8pPr>
            <a:lvl9pPr marL="3875715" indent="0">
              <a:buNone/>
              <a:defRPr sz="169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91" y="2643667"/>
            <a:ext cx="4133054" cy="388843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8E9E-E98B-46FF-B4AE-BAD22DB5E821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D258-4FE2-45F7-A564-115FF0233647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226641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172E-1726-40AA-A8FF-17B6092110D8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AE46-F4E9-435D-8B54-F11664463297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39687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8AC1-DE9F-4203-A8E1-0214692D6540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B0C0-DF9B-433C-B0B9-96A4F75183B1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8338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482494"/>
            <a:ext cx="3135550" cy="168873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7" y="1042055"/>
            <a:ext cx="4921687" cy="514325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2171226"/>
            <a:ext cx="3135550" cy="4022461"/>
          </a:xfrm>
        </p:spPr>
        <p:txBody>
          <a:bodyPr/>
          <a:lstStyle>
            <a:lvl1pPr marL="0" indent="0">
              <a:buNone/>
              <a:defRPr sz="1699"/>
            </a:lvl1pPr>
            <a:lvl2pPr marL="484465" indent="0">
              <a:buNone/>
              <a:defRPr sz="1500"/>
            </a:lvl2pPr>
            <a:lvl3pPr marL="968929" indent="0">
              <a:buNone/>
              <a:defRPr sz="1300"/>
            </a:lvl3pPr>
            <a:lvl4pPr marL="1453394" indent="0">
              <a:buNone/>
              <a:defRPr sz="1100"/>
            </a:lvl4pPr>
            <a:lvl5pPr marL="1937857" indent="0">
              <a:buNone/>
              <a:defRPr sz="1100"/>
            </a:lvl5pPr>
            <a:lvl6pPr marL="2422322" indent="0">
              <a:buNone/>
              <a:defRPr sz="1100"/>
            </a:lvl6pPr>
            <a:lvl7pPr marL="2906786" indent="0">
              <a:buNone/>
              <a:defRPr sz="1100"/>
            </a:lvl7pPr>
            <a:lvl8pPr marL="3391251" indent="0">
              <a:buNone/>
              <a:defRPr sz="1100"/>
            </a:lvl8pPr>
            <a:lvl9pPr marL="3875715" indent="0">
              <a:buNone/>
              <a:defRPr sz="11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6DC5-ED4E-4DD7-A0FA-12A88141FAD4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6A67-02F0-4EE7-870E-275D72D0968D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26512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482494"/>
            <a:ext cx="3135550" cy="168873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7" y="1042055"/>
            <a:ext cx="4921687" cy="5143254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4465" indent="0">
              <a:buNone/>
              <a:defRPr sz="3000"/>
            </a:lvl2pPr>
            <a:lvl3pPr marL="968929" indent="0">
              <a:buNone/>
              <a:defRPr sz="2500"/>
            </a:lvl3pPr>
            <a:lvl4pPr marL="1453394" indent="0">
              <a:buNone/>
              <a:defRPr sz="2100"/>
            </a:lvl4pPr>
            <a:lvl5pPr marL="1937857" indent="0">
              <a:buNone/>
              <a:defRPr sz="2100"/>
            </a:lvl5pPr>
            <a:lvl6pPr marL="2422322" indent="0">
              <a:buNone/>
              <a:defRPr sz="2100"/>
            </a:lvl6pPr>
            <a:lvl7pPr marL="2906786" indent="0">
              <a:buNone/>
              <a:defRPr sz="2100"/>
            </a:lvl7pPr>
            <a:lvl8pPr marL="3391251" indent="0">
              <a:buNone/>
              <a:defRPr sz="2100"/>
            </a:lvl8pPr>
            <a:lvl9pPr marL="3875715" indent="0">
              <a:buNone/>
              <a:defRPr sz="21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2171226"/>
            <a:ext cx="3135550" cy="4022461"/>
          </a:xfrm>
        </p:spPr>
        <p:txBody>
          <a:bodyPr/>
          <a:lstStyle>
            <a:lvl1pPr marL="0" indent="0">
              <a:buNone/>
              <a:defRPr sz="1699"/>
            </a:lvl1pPr>
            <a:lvl2pPr marL="484465" indent="0">
              <a:buNone/>
              <a:defRPr sz="1500"/>
            </a:lvl2pPr>
            <a:lvl3pPr marL="968929" indent="0">
              <a:buNone/>
              <a:defRPr sz="1300"/>
            </a:lvl3pPr>
            <a:lvl4pPr marL="1453394" indent="0">
              <a:buNone/>
              <a:defRPr sz="1100"/>
            </a:lvl4pPr>
            <a:lvl5pPr marL="1937857" indent="0">
              <a:buNone/>
              <a:defRPr sz="1100"/>
            </a:lvl5pPr>
            <a:lvl6pPr marL="2422322" indent="0">
              <a:buNone/>
              <a:defRPr sz="1100"/>
            </a:lvl6pPr>
            <a:lvl7pPr marL="2906786" indent="0">
              <a:buNone/>
              <a:defRPr sz="1100"/>
            </a:lvl7pPr>
            <a:lvl8pPr marL="3391251" indent="0">
              <a:buNone/>
              <a:defRPr sz="1100"/>
            </a:lvl8pPr>
            <a:lvl9pPr marL="3875715" indent="0">
              <a:buNone/>
              <a:defRPr sz="11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47A6-649D-453F-82A8-DB5D89A01F55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03F1-8E03-47CC-82F6-4A7EBD34464C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  <p:extLst>
      <p:ext uri="{BB962C8B-B14F-4D97-AF65-F5344CB8AC3E}">
        <p14:creationId xmlns:p14="http://schemas.microsoft.com/office/powerpoint/2010/main" val="12632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68338" y="385763"/>
            <a:ext cx="83851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08" tIns="48454" rIns="96908" bIns="484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/>
              <a:t>Haga clic para modificar el estilo de título del patrón</a:t>
            </a:r>
            <a:endParaRPr lang="en-US" altLang="es-V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8338" y="1927225"/>
            <a:ext cx="83851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08" tIns="48454" rIns="96908" bIns="48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/>
              <a:t>Editar el estilo de texto del patrón</a:t>
            </a:r>
          </a:p>
          <a:p>
            <a:pPr lvl="1"/>
            <a:r>
              <a:rPr lang="es-ES" altLang="es-VE"/>
              <a:t>Segundo nivel</a:t>
            </a:r>
          </a:p>
          <a:p>
            <a:pPr lvl="2"/>
            <a:r>
              <a:rPr lang="es-ES" altLang="es-VE"/>
              <a:t>Tercer nivel</a:t>
            </a:r>
          </a:p>
          <a:p>
            <a:pPr lvl="3"/>
            <a:r>
              <a:rPr lang="es-ES" altLang="es-VE"/>
              <a:t>Cuarto nivel</a:t>
            </a:r>
          </a:p>
          <a:p>
            <a:pPr lvl="4"/>
            <a:r>
              <a:rPr lang="es-ES" altLang="es-VE"/>
              <a:t>Quinto nivel</a:t>
            </a:r>
            <a:endParaRPr lang="en-US" alt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38" y="6708775"/>
            <a:ext cx="2187575" cy="384175"/>
          </a:xfrm>
          <a:prstGeom prst="rect">
            <a:avLst/>
          </a:prstGeom>
        </p:spPr>
        <p:txBody>
          <a:bodyPr vert="horz" lIns="96908" tIns="48454" rIns="96908" bIns="48454" rtlCol="0" anchor="ctr"/>
          <a:lstStyle>
            <a:lvl1pPr algn="l" defTabSz="96896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3C9B9-1C79-469B-B8A4-34777972B15E}" type="datetimeFigureOut">
              <a:rPr lang="es-ES"/>
              <a:pPr>
                <a:defRPr/>
              </a:pPr>
              <a:t>06/03/2026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1038" y="6708775"/>
            <a:ext cx="3279775" cy="384175"/>
          </a:xfrm>
          <a:prstGeom prst="rect">
            <a:avLst/>
          </a:prstGeom>
        </p:spPr>
        <p:txBody>
          <a:bodyPr vert="horz" lIns="96908" tIns="48454" rIns="96908" bIns="48454" rtlCol="0" anchor="ctr"/>
          <a:lstStyle>
            <a:lvl1pPr algn="ctr" defTabSz="96896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5938" y="6708775"/>
            <a:ext cx="2187575" cy="384175"/>
          </a:xfrm>
          <a:prstGeom prst="rect">
            <a:avLst/>
          </a:prstGeom>
        </p:spPr>
        <p:txBody>
          <a:bodyPr vert="horz" wrap="square" lIns="96908" tIns="48454" rIns="96908" bIns="484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26E9AE-2A46-4B52-BD37-A6848E39282C}" type="slidenum">
              <a:rPr lang="es-ES" altLang="es-VE"/>
              <a:pPr>
                <a:defRPr/>
              </a:pPr>
              <a:t>‹Nº›</a:t>
            </a:fld>
            <a:endParaRPr lang="es-ES" altLang="es-V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8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8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2pPr>
      <a:lvl3pPr algn="l" defTabSz="968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3pPr>
      <a:lvl4pPr algn="l" defTabSz="968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4pPr>
      <a:lvl5pPr algn="l" defTabSz="968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5pPr>
      <a:lvl6pPr marL="457200" algn="l" defTabSz="968375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6pPr>
      <a:lvl7pPr marL="914400" algn="l" defTabSz="968375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7pPr>
      <a:lvl8pPr marL="1371600" algn="l" defTabSz="968375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8pPr>
      <a:lvl9pPr marL="1828800" algn="l" defTabSz="968375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9pPr>
    </p:titleStyle>
    <p:bodyStyle>
      <a:lvl1pPr marL="241300" indent="-241300" algn="l" defTabSz="968375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41300" algn="l" defTabSz="96837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837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450" indent="-241300" algn="l" defTabSz="96837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79638" indent="-241300" algn="l" defTabSz="96837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64555" indent="-242232" algn="l" defTabSz="968929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49019" indent="-242232" algn="l" defTabSz="968929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33483" indent="-242232" algn="l" defTabSz="968929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117948" indent="-242232" algn="l" defTabSz="968929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4465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8929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53394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37857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22322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906786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91251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75715" algn="l" defTabSz="968929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0" name="Rectángulo 9"/>
          <p:cNvSpPr/>
          <p:nvPr/>
        </p:nvSpPr>
        <p:spPr>
          <a:xfrm>
            <a:off x="0" y="859155"/>
            <a:ext cx="9721850" cy="5953125"/>
          </a:xfrm>
          <a:prstGeom prst="rect">
            <a:avLst/>
          </a:prstGeom>
          <a:gradFill>
            <a:gsLst>
              <a:gs pos="0">
                <a:srgbClr val="032352"/>
              </a:gs>
              <a:gs pos="100000">
                <a:schemeClr val="accent1">
                  <a:lumMod val="34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89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VE" sz="1899" dirty="0"/>
          </a:p>
        </p:txBody>
      </p:sp>
      <p:sp>
        <p:nvSpPr>
          <p:cNvPr id="2051" name="CuadroTexto 149"/>
          <p:cNvSpPr txBox="1">
            <a:spLocks noChangeArrowheads="1"/>
          </p:cNvSpPr>
          <p:nvPr/>
        </p:nvSpPr>
        <p:spPr bwMode="auto">
          <a:xfrm>
            <a:off x="895350" y="1256660"/>
            <a:ext cx="81343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VE" altLang="es-VE" sz="1800" cap="small" dirty="0">
                <a:solidFill>
                  <a:schemeClr val="bg1"/>
                </a:solidFill>
                <a:latin typeface="Lexend" pitchFamily="2" charset="0"/>
                <a:cs typeface="Segoe UI Semibold" panose="020B0702040204020203" pitchFamily="34" charset="0"/>
              </a:rPr>
              <a:t>República Bolivariana de Venezuela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VE" altLang="es-VE" sz="1800" cap="small" dirty="0">
                <a:solidFill>
                  <a:schemeClr val="bg1"/>
                </a:solidFill>
                <a:latin typeface="Lexend" pitchFamily="2" charset="0"/>
                <a:cs typeface="Segoe UI Semibold" panose="020B0702040204020203" pitchFamily="34" charset="0"/>
              </a:rPr>
              <a:t>Ministerio del Poder Popular para Relaciones </a:t>
            </a:r>
            <a:r>
              <a:rPr lang="es-VE" altLang="es-VE" sz="1800" cap="small" dirty="0" smtClean="0">
                <a:solidFill>
                  <a:schemeClr val="bg1"/>
                </a:solidFill>
                <a:latin typeface="Lexend" pitchFamily="2" charset="0"/>
                <a:cs typeface="Segoe UI Semibold" panose="020B0702040204020203" pitchFamily="34" charset="0"/>
              </a:rPr>
              <a:t>Interiores, Justicia </a:t>
            </a:r>
            <a:r>
              <a:rPr lang="es-VE" altLang="es-VE" sz="1800" cap="small" dirty="0">
                <a:solidFill>
                  <a:schemeClr val="bg1"/>
                </a:solidFill>
                <a:latin typeface="Lexend" pitchFamily="2" charset="0"/>
                <a:cs typeface="Segoe UI Semibold" panose="020B0702040204020203" pitchFamily="34" charset="0"/>
              </a:rPr>
              <a:t>y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VE" altLang="es-VE" sz="1800" cap="small" dirty="0">
                <a:solidFill>
                  <a:schemeClr val="bg1"/>
                </a:solidFill>
                <a:latin typeface="Lexend" pitchFamily="2" charset="0"/>
                <a:cs typeface="Segoe UI Semibold" panose="020B0702040204020203" pitchFamily="34" charset="0"/>
              </a:rPr>
              <a:t>Oficina Nacional Contra la Delincuencia Organizada</a:t>
            </a:r>
          </a:p>
        </p:txBody>
      </p:sp>
      <p:sp>
        <p:nvSpPr>
          <p:cNvPr id="151" name="CuadroTexto 150"/>
          <p:cNvSpPr txBox="1"/>
          <p:nvPr/>
        </p:nvSpPr>
        <p:spPr>
          <a:xfrm>
            <a:off x="108451" y="3172858"/>
            <a:ext cx="95088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689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cap="small" spc="-15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Hacia una Evaluación Sectorial de Riesgo de las </a:t>
            </a:r>
          </a:p>
          <a:p>
            <a:pPr algn="ctr" defTabSz="9689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small" spc="-15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Actividades </a:t>
            </a:r>
            <a:r>
              <a:rPr lang="es-ES" sz="2800" b="1" cap="small" spc="-15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y Profesiones No Financieras Designadas (APNFD) </a:t>
            </a:r>
            <a:r>
              <a:rPr lang="es-MX" sz="2800" b="1" cap="small" spc="-15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(</a:t>
            </a:r>
            <a:r>
              <a:rPr lang="es-MX" sz="2800" b="1" cap="small" spc="-15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ESR </a:t>
            </a:r>
            <a:r>
              <a:rPr lang="es-MX" sz="2800" b="1" cap="small" spc="-150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APNFD 2026</a:t>
            </a:r>
            <a:r>
              <a:rPr lang="es-MX" sz="2800" b="1" cap="small" spc="-150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Segoe UI Semibold" panose="020B0702040204020203" pitchFamily="34" charset="0"/>
              </a:rPr>
              <a:t>)</a:t>
            </a:r>
            <a:endParaRPr lang="es-VE" sz="2800" b="1" cap="small" spc="-150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Segoe UI Semibold" panose="020B0702040204020203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1708651" y="2271997"/>
            <a:ext cx="630454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1033272" y="5392679"/>
            <a:ext cx="7836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</a:rPr>
              <a:t>Dirección General Contra  Legitimación de Capitales y Financiamiento al Terrorismo</a:t>
            </a:r>
            <a:endParaRPr lang="es-VE" sz="16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01996" y="6359573"/>
            <a:ext cx="148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</a:rPr>
              <a:t>Marzo</a:t>
            </a:r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</a:rPr>
              <a:t>, 2026</a:t>
            </a:r>
            <a:endParaRPr lang="es-V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625725" y="889524"/>
            <a:ext cx="70961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42387" y="6484568"/>
            <a:ext cx="8478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“No 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 si </a:t>
            </a:r>
            <a:r>
              <a:rPr lang="es-VE" sz="1400" b="1" i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quieren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cumplir, sino </a:t>
            </a:r>
            <a:r>
              <a:rPr lang="es-VE" sz="1400" b="1" i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cómo evitar ser </a:t>
            </a:r>
            <a:r>
              <a:rPr lang="es-VE" sz="1400" b="1" i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usados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”.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3143" y="2469016"/>
            <a:ext cx="87723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ESR APNFD 2026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presentará los siguientes apartados:</a:t>
            </a:r>
          </a:p>
          <a:p>
            <a:pPr algn="just"/>
            <a:endParaRPr lang="es-MX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/>
            <a:r>
              <a:rPr lang="es-VE" b="1" cap="small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Caracterización de las APNFD.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Descripción de los 3 Sectores y presentación de cifras de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interés.</a:t>
            </a:r>
          </a:p>
          <a:p>
            <a:pPr algn="just"/>
            <a:r>
              <a:rPr lang="es-VE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Composición de los Sujetos Obligados.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Precisa los tipos y cantidades de Sujetos Obligados, de acuerdo a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sus características operativas.</a:t>
            </a:r>
          </a:p>
          <a:p>
            <a:pPr algn="just"/>
            <a:r>
              <a:rPr lang="es-VE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Metodología.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Descripción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la Metodología Basada en Riesgo en materia de PCLC/FT/FPADM y del Instrumento de recolección de información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</a:t>
            </a:r>
          </a:p>
          <a:p>
            <a:pPr algn="just"/>
            <a:r>
              <a:rPr lang="es-VE" b="1" cap="small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Presentación de los Riesgos.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documento presentará los riesgos derivados de la aplicación del Instrumento; así como, los riesgos emergentes de la región, del uso de efectivo, estructuras jurídicas, Financiamiento al Terrorismo y Financiamiento a la Proliferación.</a:t>
            </a:r>
          </a:p>
          <a:p>
            <a:pPr algn="just"/>
            <a:r>
              <a:rPr lang="es-VE" b="1" cap="small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Acciones </a:t>
            </a:r>
            <a:r>
              <a:rPr lang="es-VE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Mitigadoras y Controles.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Presentación del Plan de Acción.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1976" y="2031029"/>
            <a:ext cx="9259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Metodología de Evaluación Sectorial de Riesgo de las APNFD (ESR APNFD)</a:t>
            </a:r>
            <a:endParaRPr lang="es-VE" sz="20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06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625725" y="889524"/>
            <a:ext cx="70961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3143" y="2759296"/>
            <a:ext cx="87723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ESR APNFD 2026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debe considerar los siguientes aspectos: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Supervisión</a:t>
            </a:r>
            <a:r>
              <a:rPr lang="es-MX" b="1" cap="small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MX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Basada en Riesgo: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Los OAR ayudan a identificar cuáles de sus miembros corren mayor riesgo de ser utilizados para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LC/FT/FPADM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Capacitación y Difusión: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Son el canal principal para educar a los agremiados sobre sus obligaciones (Reporte de Actividades Sospechosas -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RAS); además de la identificación del Beneficiario Final.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Monitoreo de Conducta: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Velan por el cumplimiento de normas éticas que, en la práctica, se alinean con la debida diligencia del cliente.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b="1" cap="small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Sanciones Disciplinarias: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Tienen la potestad de sancionar administrativamente a sus miembros antes de que escale a una instancia penal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1976" y="2031029"/>
            <a:ext cx="9259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Metodología de Evaluación Sectorial de Riesgo de las APNFD (ESR APNFD)</a:t>
            </a:r>
            <a:endParaRPr lang="es-VE" sz="20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10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625725" y="889524"/>
            <a:ext cx="70961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96325" y="2994330"/>
            <a:ext cx="3554426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VE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Creación de estructuras legales opacas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 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Gestión de cuentas bancarias y constitución de personas jurídicas (alto riesgo de uso de "testaferros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").</a:t>
            </a:r>
            <a:endParaRPr lang="es-VE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583" y="3070298"/>
            <a:ext cx="4031904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VE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Contadores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Inflar estados financieros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 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Auditoría y certificación de estados financieros que puedan ocultar el origen de fondos 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ilícitos.</a:t>
            </a:r>
            <a:endParaRPr lang="es-VE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VE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54783" y="5112891"/>
            <a:ext cx="4135385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VE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Agentes Inmobiliarios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Compra de activos para legitimar capitales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Transacciones de alto valor, uso de efectivo y fraccionamiento de pagos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</a:t>
            </a:r>
            <a:endParaRPr lang="es-VE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3749" t="24732" r="9612" b="34904"/>
          <a:stretch/>
        </p:blipFill>
        <p:spPr>
          <a:xfrm>
            <a:off x="377118" y="4967434"/>
            <a:ext cx="1814836" cy="154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Webinar on Money Laundering through the Real Estate s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8761" r="36827" b="2932"/>
          <a:stretch/>
        </p:blipFill>
        <p:spPr bwMode="auto">
          <a:xfrm>
            <a:off x="4238792" y="3694932"/>
            <a:ext cx="1381338" cy="1297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ferencia entre empresa y organización - Blog M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r="26441"/>
          <a:stretch/>
        </p:blipFill>
        <p:spPr bwMode="auto">
          <a:xfrm>
            <a:off x="7852997" y="5155846"/>
            <a:ext cx="1201168" cy="102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ángulo 3"/>
          <p:cNvSpPr/>
          <p:nvPr/>
        </p:nvSpPr>
        <p:spPr>
          <a:xfrm>
            <a:off x="187474" y="2566052"/>
            <a:ext cx="2026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000" i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Riesgo Críticos</a:t>
            </a:r>
            <a:endParaRPr lang="es-VE" sz="2000" i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1976" y="2031029"/>
            <a:ext cx="9259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Metodología de Evaluación Sectorial de Riesgo de las APNFD (ESR APNFD)</a:t>
            </a:r>
            <a:endParaRPr lang="es-VE" sz="20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30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636081" y="898165"/>
            <a:ext cx="8091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Inmobiliarios</a:t>
            </a:r>
          </a:p>
          <a:p>
            <a:pPr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65476260"/>
              </p:ext>
            </p:extLst>
          </p:nvPr>
        </p:nvGraphicFramePr>
        <p:xfrm>
          <a:off x="1170907" y="2299124"/>
          <a:ext cx="7417749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61754" t="30193" r="5850" b="29622"/>
          <a:stretch/>
        </p:blipFill>
        <p:spPr>
          <a:xfrm>
            <a:off x="1387999" y="2685868"/>
            <a:ext cx="1846590" cy="129747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l="63738" t="36833" r="10072" b="24507"/>
          <a:stretch/>
        </p:blipFill>
        <p:spPr>
          <a:xfrm>
            <a:off x="4035533" y="2699657"/>
            <a:ext cx="1661366" cy="119934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71516" t="31472" r="6262" b="34102"/>
          <a:stretch/>
        </p:blipFill>
        <p:spPr>
          <a:xfrm>
            <a:off x="6738220" y="2754367"/>
            <a:ext cx="1491140" cy="129942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4035533" y="6023429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500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Riesgos</a:t>
            </a:r>
            <a:endParaRPr lang="es-VE" b="1" spc="500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59" y="1829728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000" i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Enfoque Práctico</a:t>
            </a:r>
            <a:endParaRPr lang="es-VE" sz="2000" i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91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626355" y="898165"/>
            <a:ext cx="8091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Inmobiliarios</a:t>
            </a:r>
          </a:p>
          <a:p>
            <a:pPr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1960570"/>
            <a:ext cx="9759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Enfoque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Basado en Riesgos (EBR),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mecanismo de autodefensa más robusto para proteger su patrimonio, licencia y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reputación.</a:t>
            </a:r>
            <a:endParaRPr lang="es-VE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6656455"/>
              </p:ext>
            </p:extLst>
          </p:nvPr>
        </p:nvGraphicFramePr>
        <p:xfrm>
          <a:off x="449876" y="2664958"/>
          <a:ext cx="9105604" cy="463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/>
          <p:cNvSpPr/>
          <p:nvPr/>
        </p:nvSpPr>
        <p:spPr>
          <a:xfrm>
            <a:off x="1826233" y="6384829"/>
            <a:ext cx="7933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200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</a:t>
            </a:r>
            <a:r>
              <a:rPr lang="es-VE" sz="12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EBR es la diferencia entre </a:t>
            </a:r>
            <a:r>
              <a:rPr lang="es-VE" sz="1200" i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hacer</a:t>
            </a:r>
            <a:r>
              <a:rPr lang="es-VE" sz="12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Diligencia Debida para cumplir una norma y </a:t>
            </a:r>
            <a:r>
              <a:rPr lang="es-VE" sz="1200" i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hacer</a:t>
            </a:r>
            <a:r>
              <a:rPr lang="es-VE" sz="12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Diligencia Debida para </a:t>
            </a:r>
            <a:r>
              <a:rPr lang="es-VE" sz="12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protegerse a sí mismo y a la integridad del sistema financiero y comercial</a:t>
            </a:r>
            <a:r>
              <a:rPr lang="es-VE" sz="12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del país.</a:t>
            </a:r>
          </a:p>
        </p:txBody>
      </p:sp>
    </p:spTree>
    <p:extLst>
      <p:ext uri="{BB962C8B-B14F-4D97-AF65-F5344CB8AC3E}">
        <p14:creationId xmlns:p14="http://schemas.microsoft.com/office/powerpoint/2010/main" val="114840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626355" y="898165"/>
            <a:ext cx="8091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Obligaciones del </a:t>
            </a:r>
            <a:r>
              <a:rPr lang="es-VE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GAFI </a:t>
            </a:r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(</a:t>
            </a:r>
            <a:r>
              <a:rPr lang="es-VE" sz="2400" b="1" i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“Qué Hacer”) </a:t>
            </a:r>
          </a:p>
          <a:p>
            <a:pPr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Abogados, Contadores y Agentes Inmobiliarios</a:t>
            </a:r>
          </a:p>
          <a:p>
            <a:pPr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1960570"/>
            <a:ext cx="975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Medidas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preventivas fundamentales que deben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implementar</a:t>
            </a:r>
            <a:endParaRPr lang="es-VE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5458661"/>
              </p:ext>
            </p:extLst>
          </p:nvPr>
        </p:nvGraphicFramePr>
        <p:xfrm>
          <a:off x="751628" y="2304676"/>
          <a:ext cx="8611828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143000" y="2871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s-V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02505" y="41442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s-V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90213" y="543715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s-V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2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626028" y="864491"/>
            <a:ext cx="8091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Obligaciones del GAFI (</a:t>
            </a:r>
            <a:r>
              <a:rPr lang="es-VE" sz="2400" b="1" i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“Qué Hacer”) 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Inmobiliarios</a:t>
            </a:r>
          </a:p>
          <a:p>
            <a:pPr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8451" y="1579326"/>
            <a:ext cx="9223906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VE" sz="16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1</a:t>
            </a:r>
            <a:r>
              <a:rPr lang="es-VE" sz="16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 </a:t>
            </a:r>
            <a:r>
              <a:rPr lang="es-VE" sz="16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Gestión de Riesgos</a:t>
            </a: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Realizar una Autoevaluación de Riesgo para identificar, medir, controlar y mitigar los riesgos inherentes de LC/FT/FPADM en la actividad específica.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VE" sz="16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2. </a:t>
            </a:r>
            <a:r>
              <a:rPr lang="es-VE" sz="16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Debida Diligencia del Cliente (DDC)</a:t>
            </a: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361950" algn="l"/>
                <a:tab pos="457200" algn="l"/>
                <a:tab pos="542925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Identificación y Verificación: Conocer al cliente y su identidad.</a:t>
            </a: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361950" algn="l"/>
                <a:tab pos="457200" algn="l"/>
                <a:tab pos="542925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Identificación del Beneficiario Final (BF): Determinar quién es la persona natural que posee o controla realmente la estructura o el activo.</a:t>
            </a: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361950" algn="l"/>
                <a:tab pos="457200" algn="l"/>
                <a:tab pos="542925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DDC Reforzada (DDR): Aplicar medidas adicionales de control y monitoreo a clientes de Alto Riesgo, especialmente Personas Expuestas Políticamente (PEPs) o transacciones complejas y no habituales.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VE" sz="16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3. </a:t>
            </a:r>
            <a:r>
              <a:rPr lang="es-VE" sz="16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Reporte de Actividades Sospechosas (RAS)</a:t>
            </a:r>
          </a:p>
          <a:p>
            <a:pPr marL="36195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VE" sz="1600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Reportar </a:t>
            </a: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inmediatamente a la Unidad Nacional de Inteligencia Financiera (UNIF) cualquier transacción o actividad sobre la que se tenga la sospecha de vinculación con LC/FT/FPADM.</a:t>
            </a:r>
          </a:p>
          <a:p>
            <a:pPr marL="36195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Prohibición de Alerta (</a:t>
            </a:r>
            <a:r>
              <a:rPr lang="es-VE" sz="1600" i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Tipping-Off</a:t>
            </a: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): Mantener absoluta confidencialidad sobre el envío de un RAS.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VE" sz="16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4. </a:t>
            </a:r>
            <a:r>
              <a:rPr lang="es-VE" sz="16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Estructura y Control</a:t>
            </a: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Designar un Oficial/Responsable de </a:t>
            </a:r>
            <a:r>
              <a:rPr lang="es-VE" sz="1600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Cumplimiento (CIV).</a:t>
            </a:r>
            <a:endParaRPr lang="es-VE" sz="1600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Implementar programas de </a:t>
            </a:r>
            <a:r>
              <a:rPr lang="es-VE" sz="1600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Capacitación / Campañas de Difusión, continuas.</a:t>
            </a:r>
            <a:endParaRPr lang="es-VE" sz="1600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marL="361950" lvl="0" indent="-180975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VE" sz="1600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Conservar todos los Registros (DDC y transaccionales) por el período legal (mínimo 5 años).</a:t>
            </a:r>
          </a:p>
        </p:txBody>
      </p:sp>
    </p:spTree>
    <p:extLst>
      <p:ext uri="{BB962C8B-B14F-4D97-AF65-F5344CB8AC3E}">
        <p14:creationId xmlns:p14="http://schemas.microsoft.com/office/powerpoint/2010/main" val="269978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626028" y="864491"/>
            <a:ext cx="8091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Conclusiones </a:t>
            </a:r>
            <a:r>
              <a:rPr lang="es-VE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y </a:t>
            </a:r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Compromiso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Inmobiliarios</a:t>
            </a:r>
          </a:p>
          <a:p>
            <a:pPr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2661" y="2253432"/>
            <a:ext cx="879652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República Bolivariana de Venezuela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se encuentra en la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Lista Gris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del Grupo de Acción Financiera Internacional (GAFI), lo que la clasifica como una jurisdicción con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deficiencias estratégicas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en sus sistemas contra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Legitimación de Capitales y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Financiamiento al Terrorismo (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LC/FT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).</a:t>
            </a:r>
            <a:endParaRPr lang="es-ES" sz="16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/>
            <a:endParaRPr lang="es-ES" sz="900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/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cumplimiento de las APNFD (como abogados,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contadores y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agentes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inmobiliarios),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 uno de los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compromisos clave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que el país debe demostrar para salir del monitoreo reforzado del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GAFI; dado que </a:t>
            </a:r>
            <a:r>
              <a:rPr lang="es-VE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históricamente, </a:t>
            </a:r>
            <a:r>
              <a:rPr lang="es-VE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cumplimiento en el sector APNFD (especialmente abogados y contadores) es considerado un punto débil en muchas jurisdicciones evaluadas.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/>
            <a:endParaRPr lang="es-ES" sz="900" dirty="0" smtClean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/>
            <a:r>
              <a:rPr lang="es-VE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las consecuencias </a:t>
            </a:r>
            <a:r>
              <a:rPr lang="es-VE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la </a:t>
            </a:r>
            <a:r>
              <a:rPr lang="es-VE" sz="1600" b="1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No </a:t>
            </a:r>
            <a:r>
              <a:rPr lang="es-VE" sz="1600" b="1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Implementación </a:t>
            </a:r>
            <a:r>
              <a:rPr lang="es-VE" sz="16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éstas normativas, destacan:</a:t>
            </a:r>
            <a:endParaRPr lang="es-VE" sz="1600" b="1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VE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Riesgo de Reputación: Incremento de la percepción de riesgo por parte de corresponsales bancarios internacionales y entidades financieras.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VE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Riesgo de Sanciones: Posibilidad de que Venezuela permanezca o sea elevada a listados más severos del GAFI si no demuestra cumplimiento.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VE" sz="16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Aislamiento Financiero: Aumento de costos y dificultades para realizar transacciones internacionales, afectando la economía.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61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2252333"/>
              </p:ext>
            </p:extLst>
          </p:nvPr>
        </p:nvGraphicFramePr>
        <p:xfrm>
          <a:off x="108451" y="1390073"/>
          <a:ext cx="5529157" cy="289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9"/>
          <p:cNvSpPr/>
          <p:nvPr/>
        </p:nvSpPr>
        <p:spPr>
          <a:xfrm>
            <a:off x="6098765" y="1442522"/>
            <a:ext cx="2856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48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AGENDA </a:t>
            </a:r>
            <a:endParaRPr lang="es-VE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55182851"/>
              </p:ext>
            </p:extLst>
          </p:nvPr>
        </p:nvGraphicFramePr>
        <p:xfrm>
          <a:off x="4121594" y="4152635"/>
          <a:ext cx="5529157" cy="283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4292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377780" y="2586652"/>
            <a:ext cx="9071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VE" alt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Las </a:t>
            </a:r>
            <a:r>
              <a:rPr lang="es-VE" alt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observaciones de la 4</a:t>
            </a:r>
            <a:r>
              <a:rPr lang="es-VE" altLang="es-VE" baseline="46000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ta</a:t>
            </a:r>
            <a:r>
              <a:rPr lang="es-VE" alt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 Ronda de Evaluaciones Mutuas del GAFIC y el subsiguiente Plan de </a:t>
            </a:r>
            <a:r>
              <a:rPr lang="es-VE" alt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Acción, aplicado por el GAFI desde Junio 2024, constituyen sugerencias técnicas y directrices </a:t>
            </a:r>
            <a:r>
              <a:rPr lang="es-VE" alt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para salvaguardar la integridad de nuestra economía frente a la Legitimación de Capitales (LC), el Financiamiento al Terrorismo (FT) y el Financiamiento de la Proliferación de Armas de Destrucción Masiva (FPADM</a:t>
            </a:r>
            <a:r>
              <a:rPr lang="es-VE" alt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).</a:t>
            </a:r>
            <a:endParaRPr lang="es-VE" altLang="es-VE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66900" y="860158"/>
            <a:ext cx="7854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Principio Rector </a:t>
            </a:r>
          </a:p>
          <a:p>
            <a:pPr algn="r"/>
            <a:r>
              <a:rPr lang="es-VE" sz="12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2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Inmobiliarios</a:t>
            </a:r>
          </a:p>
          <a:p>
            <a:pPr algn="r"/>
            <a:r>
              <a:rPr lang="es-VE" sz="12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2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74055" t="24558" r="9199" b="48775"/>
          <a:stretch/>
        </p:blipFill>
        <p:spPr>
          <a:xfrm>
            <a:off x="1708651" y="4245644"/>
            <a:ext cx="1088821" cy="975294"/>
          </a:xfrm>
          <a:prstGeom prst="ellipse">
            <a:avLst/>
          </a:prstGeom>
          <a:ln w="63500" cap="rnd">
            <a:noFill/>
          </a:ln>
          <a:effectLst>
            <a:outerShdw blurRad="8001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Diferentes Etapas De La Financiación Del Terroris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82" y="4273671"/>
            <a:ext cx="1155836" cy="913238"/>
          </a:xfrm>
          <a:prstGeom prst="ellipse">
            <a:avLst/>
          </a:prstGeom>
          <a:ln w="63500" cap="rnd">
            <a:noFill/>
          </a:ln>
          <a:effectLst>
            <a:outerShdw blurRad="8001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ásicosPolExt: Las otras armas de destrucción masiva | Política Exteri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959" r="2731" b="9049"/>
          <a:stretch/>
        </p:blipFill>
        <p:spPr bwMode="auto">
          <a:xfrm>
            <a:off x="7137128" y="4276307"/>
            <a:ext cx="1266900" cy="962460"/>
          </a:xfrm>
          <a:prstGeom prst="ellipse">
            <a:avLst/>
          </a:prstGeom>
          <a:ln w="63500" cap="rnd">
            <a:noFill/>
          </a:ln>
          <a:effectLst>
            <a:outerShdw blurRad="8001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49397" y="1983269"/>
            <a:ext cx="8327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89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Proceso </a:t>
            </a:r>
            <a:r>
              <a:rPr lang="es-VE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Mayor Vigilancia del Grupo de Acción Financiera </a:t>
            </a:r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(</a:t>
            </a:r>
            <a:r>
              <a:rPr lang="es-VE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GAFI) </a:t>
            </a:r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a </a:t>
            </a:r>
            <a:r>
              <a:rPr lang="es-VE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República Bolivariana de Venezuela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77780" y="5262023"/>
            <a:ext cx="9071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VE" alt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El Estado venezolano, a través de la ONCDOFT, asume el liderazgo en la transición desde una supervisión reactiva hacia un modelo de Enfoque Basado en Riesgo (EBR), donde los profesionales del derecho, la contabilidad y el sector inmobiliario, considerados como los actores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que controlan el acceso a la información, recursos o personas clave (</a:t>
            </a:r>
            <a:r>
              <a:rPr lang="es-VE" altLang="es-VE" i="1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gatekeepers -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guardián de la puerta), son </a:t>
            </a:r>
            <a:r>
              <a:rPr lang="es-VE" alt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 fundamentales.</a:t>
            </a:r>
            <a:endParaRPr lang="es-VE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8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924050" y="860158"/>
            <a:ext cx="779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Diagnóstico Situacional y Realidad Regional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2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2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2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2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2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73605" y="2309282"/>
            <a:ext cx="657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4</a:t>
            </a:r>
            <a:r>
              <a:rPr lang="en-US" sz="2000" b="1" cap="small" baseline="46000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ta</a:t>
            </a:r>
            <a:r>
              <a:rPr lang="en-US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Ronda de </a:t>
            </a:r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Evaluaciones Mutuas </a:t>
            </a:r>
            <a:r>
              <a:rPr lang="en-US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del </a:t>
            </a:r>
            <a:r>
              <a:rPr lang="en-US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GAFIC</a:t>
            </a:r>
            <a:r>
              <a:rPr lang="es-VE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42998" y="6345787"/>
            <a:ext cx="8478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El cumplimiento es una obligación internacional con consecuencias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nacionales.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6401" y="3040851"/>
            <a:ext cx="7537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La sistematización estratégica de los resultados obtenidos en 25 Jurisdicciones, en el marco de la 4</a:t>
            </a:r>
            <a:r>
              <a:rPr lang="es-VE" baseline="46000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ta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 Ronda de Evaluaciones Mutuas del GAFIC para el período 2016-2025, arrojó un análisis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detallado sobre la calificación de cumplimiento técnico de diversos países frente a las Recomendaciones del GAFI, centradas en las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APNFD.</a:t>
            </a:r>
            <a:endParaRPr lang="es-VE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upo de Acción Financiera del Caribe (GAFIC) |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723884"/>
            <a:ext cx="1573552" cy="15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6400" y="4695919"/>
            <a:ext cx="8978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Se examinó la eficacia de la Debida Diligencia del Cliente, la implementación del EBR y la solidez de los marcos de regulación y supervisión vigentes. A través de este desglose, se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identificaron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tanto los avances institucionales como las brechas críticas en la mitigación de la LC y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FT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, clasificando los resultados desde el cumplimiento integral hasta la ausencia de medidas normativas.</a:t>
            </a:r>
          </a:p>
        </p:txBody>
      </p:sp>
    </p:spTree>
    <p:extLst>
      <p:ext uri="{BB962C8B-B14F-4D97-AF65-F5344CB8AC3E}">
        <p14:creationId xmlns:p14="http://schemas.microsoft.com/office/powerpoint/2010/main" val="3261638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924050" y="860158"/>
            <a:ext cx="779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Diagnóstico Situacional </a:t>
            </a:r>
            <a:r>
              <a:rPr lang="es-MX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y Realidad Regional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4057" y="2052282"/>
            <a:ext cx="677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Sistematización de Efectividad 22, 23 y 28 (APNFD)</a:t>
            </a:r>
            <a:endParaRPr lang="es-VE" sz="20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pic>
        <p:nvPicPr>
          <p:cNvPr id="13" name="Picture 2" descr="Grupo de Acción Financiera del Caribe (GAFIC) | Linke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59" y="2252337"/>
            <a:ext cx="631355" cy="6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7532" y="2751965"/>
            <a:ext cx="862778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VE" b="1" i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 </a:t>
            </a:r>
            <a:r>
              <a:rPr lang="es-VE" b="1" i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y Profesionales Jurídicos</a:t>
            </a:r>
            <a:endParaRPr lang="es-VE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 el sector con mayores desafíos de cumplimiento técnico y efectividad.</a:t>
            </a:r>
          </a:p>
          <a:p>
            <a:pPr marL="174625" lvl="0" indent="-174625" algn="just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</a:pP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Calificación de Riesgo: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Generalmente son calificados como Alto o Moderado-Alto (ej. Belice, Dominica e Islas Vírgenes). Se destaca su papel crítico en la creación de estructuras legales complejas (Trinidad y Tobago, Granada). En Trinidad y Tobago se considera una deficiencia grave, por su rol como intermediarios financieros.</a:t>
            </a:r>
          </a:p>
          <a:p>
            <a:pPr marL="174625" lvl="0" indent="-174625" algn="just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</a:pP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Debilidad: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Resistencia a la regulación y falta de conciencia de riesgo (casos críticos: Venezuela, Trinidad y Tobago e Islas Caimán).</a:t>
            </a:r>
          </a:p>
          <a:p>
            <a:pPr marL="174625" lvl="0" indent="-174625" algn="just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</a:pP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Excepción: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Barbados, donde tienen un rol relevante, pero no manejan directamente el flujo de fondos.</a:t>
            </a:r>
            <a:endParaRPr lang="es-VE" dirty="0">
              <a:solidFill>
                <a:schemeClr val="tx2">
                  <a:lumMod val="75000"/>
                </a:schemeClr>
              </a:solidFill>
              <a:effectLst/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924050" y="860158"/>
            <a:ext cx="779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Diagnóstico Situacional </a:t>
            </a:r>
            <a:r>
              <a:rPr lang="es-MX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y Realidad Regional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pic>
        <p:nvPicPr>
          <p:cNvPr id="13" name="Picture 2" descr="Grupo de Acción Financiera del Caribe (GAFIC) | Linke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88" y="2255917"/>
            <a:ext cx="631355" cy="6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17818" y="2824540"/>
            <a:ext cx="842434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VE" b="1" i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Contadores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VE" b="1" cap="small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Autorregulación</a:t>
            </a: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En Bermuda, el sector es autorregulado a través de una junta estatutaria conjunta, lo cual parece mostrar mejores calificaciones de cumplimiento (Calificación: C - Cumplido).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VE" b="1" cap="small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Debilidades </a:t>
            </a: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Comunes: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En la mayoría de las islas (Dominica, Surinam y El Salvador), presentan una comprensión limitada de sus obligaciones y una supervisión incipiente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VE" b="1" cap="small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Calificación </a:t>
            </a: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Riesgo: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Riesgo Medio-Alto en Belice, pero Medio-Bajo en Dominica. Su calificación de riesgo depende directamente de si realizan actividades de </a:t>
            </a:r>
            <a:r>
              <a:rPr lang="es-VE" i="1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gatekeeper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(administración de activos o creación de empresas).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471455" y="2255917"/>
            <a:ext cx="677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Sistematización de Efectividad 22, 23 y 28 (APNFD)</a:t>
            </a:r>
            <a:endParaRPr lang="es-VE" sz="20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1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924050" y="860158"/>
            <a:ext cx="779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Diagnóstico Situacional </a:t>
            </a:r>
            <a:r>
              <a:rPr lang="es-MX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y Realidad Regional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pic>
        <p:nvPicPr>
          <p:cNvPr id="13" name="Picture 2" descr="Grupo de Acción Financiera del Caribe (GAFIC) | Linke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74" y="1890877"/>
            <a:ext cx="631355" cy="6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56645" y="2297102"/>
            <a:ext cx="88933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i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Agentes Inmobiliarios</a:t>
            </a:r>
            <a:endParaRPr lang="es-VE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Este sector es identificado recurrentemente como una de las mayores vulnerabilidades en el Caribe.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VE" b="1" cap="small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Uso </a:t>
            </a: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Efectivo: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Se identifica como un sector de alto volumen de efectivo y baja supervisión en Antigua y Barbuda.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Desconocimiento de Obligaciones</a:t>
            </a:r>
            <a:r>
              <a:rPr lang="es-VE" b="1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En Anguila, se reporta que desconocen sus obligaciones en materia de FT.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VE" b="1" cap="small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Calificación de Riesgo: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Identificados con Alto Riesgo / Vulnerabilidad en Antigua y Barbuda, Belice, San Cristóbal y Nieves, y Granada (especialmente por el programa CBI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VE" b="1" cap="small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Ciudadanía por Inversión (CBI)</a:t>
            </a:r>
            <a:r>
              <a:rPr lang="es-VE" dirty="0" smtClean="0">
                <a:solidFill>
                  <a:schemeClr val="tx2">
                    <a:lumMod val="7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: Es un programa gubernamental que busca atraer inversión extranjera directa al país, otorgando la ciudadanía a cambio de una inversión. Los países que ofrecen estos programas en el Caribe son: Antigua y Barbuda, Dominica, Granada, Santa Lucía, San Cristóbal y Nieves.</a:t>
            </a:r>
            <a:endParaRPr lang="es-VE" dirty="0">
              <a:solidFill>
                <a:schemeClr val="tx2">
                  <a:lumMod val="7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4057" y="1897421"/>
            <a:ext cx="677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Sistematización de Efectividad 22, 23 y 28 (APNFD)</a:t>
            </a:r>
            <a:endParaRPr lang="es-VE" sz="20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39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625725" y="889524"/>
            <a:ext cx="70961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42387" y="6484568"/>
            <a:ext cx="8478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“No 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 si </a:t>
            </a:r>
            <a:r>
              <a:rPr lang="es-VE" sz="1400" b="1" i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quieren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cumplir, sino </a:t>
            </a:r>
            <a:r>
              <a:rPr lang="es-VE" sz="1400" b="1" i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cómo evitar ser </a:t>
            </a:r>
            <a:r>
              <a:rPr lang="es-VE" sz="1400" b="1" i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usados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”.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210" y="2596403"/>
            <a:ext cx="8772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Estandarizar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Metodología de Evaluación </a:t>
            </a:r>
            <a:r>
              <a:rPr lang="es-VE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Sectorial, </a:t>
            </a:r>
            <a:r>
              <a:rPr lang="es-VE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bajo los criterios de la Recomendación 1 del GAFI.</a:t>
            </a:r>
            <a:endParaRPr lang="es-VE" sz="1800" dirty="0">
              <a:solidFill>
                <a:schemeClr val="bg2">
                  <a:lumMod val="25000"/>
                </a:schemeClr>
              </a:solidFill>
              <a:effectLst/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41860" y="1975759"/>
            <a:ext cx="7310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Evaluación Sectorial de Riesgo de las APNFD (ESR APNFD)</a:t>
            </a:r>
            <a:endParaRPr lang="es-VE" sz="20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79210" y="3550510"/>
            <a:ext cx="87723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Organismos de Autorregulación (OAR)</a:t>
            </a:r>
          </a:p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Es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 entidad que representa una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profesión. Está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integrada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por sus miembros;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juega un rol en la regulación de las personas que están calificadas para entrar y que ejercen la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profesión. Desempeña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también algunas funciones en materia de supervisión o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monitoreo. El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uso de los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OAR constituyen una estrategia fundamental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en la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prevención de la LC/FT/FPADM.</a:t>
            </a:r>
          </a:p>
          <a:p>
            <a:endParaRPr lang="es-MX" dirty="0">
              <a:solidFill>
                <a:schemeClr val="bg2">
                  <a:lumMod val="25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just"/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cumplir con los estándares del Grupo de Acción Financiera Internacional (GAFI), especialmente en lo que respecta a las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APNFD,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Venezuela ha intentado integrar a estos organismos como puentes entre el Estado y el sector privado.</a:t>
            </a:r>
            <a:endParaRPr lang="es-MX" dirty="0">
              <a:solidFill>
                <a:schemeClr val="bg2">
                  <a:lumMod val="25000"/>
                </a:schemeClr>
              </a:solidFill>
              <a:effectLst/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19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-1"/>
            <a:ext cx="9721850" cy="859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4" name="Imagen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08451" y="118601"/>
            <a:ext cx="3200400" cy="648547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3"/>
          <a:stretch/>
        </p:blipFill>
        <p:spPr bwMode="auto">
          <a:xfrm>
            <a:off x="7852997" y="58127"/>
            <a:ext cx="1797754" cy="709021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625725" y="889524"/>
            <a:ext cx="70961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Lineamientos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para la ESR APNFD</a:t>
            </a:r>
            <a:endParaRPr lang="es-VE" sz="24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Abogados</a:t>
            </a:r>
            <a:r>
              <a:rPr lang="es-VE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, Contadores y Agentes </a:t>
            </a:r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Inmobiliarios</a:t>
            </a:r>
          </a:p>
          <a:p>
            <a:pPr algn="r"/>
            <a:r>
              <a:rPr lang="es-VE" sz="1400" b="1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como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Actividades y Profesiones No Financieras Designadas (APNFD)</a:t>
            </a:r>
            <a:endParaRPr lang="es-VE" sz="1400" b="1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1976" y="2031029"/>
            <a:ext cx="9259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Metodología de Evaluación Sectorial de Riesgo </a:t>
            </a:r>
            <a:r>
              <a:rPr lang="en-US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de </a:t>
            </a:r>
            <a:r>
              <a:rPr lang="en-US" sz="2000" b="1" cap="small" dirty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las </a:t>
            </a:r>
            <a:r>
              <a:rPr lang="en-US" sz="2000" b="1" cap="small" dirty="0" smtClean="0">
                <a:solidFill>
                  <a:schemeClr val="accent1">
                    <a:lumMod val="50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APNFD (ESR APNFD)</a:t>
            </a:r>
            <a:endParaRPr lang="es-VE" sz="2000" b="1" cap="small" dirty="0">
              <a:solidFill>
                <a:schemeClr val="accent1">
                  <a:lumMod val="50000"/>
                </a:schemeClr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1976" y="2578495"/>
            <a:ext cx="9259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La metodología de la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ESR APNFD 2026, incluye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la identificación, comprensión, valoración cualitativa y cuantitativa de los factores de riesgo existentes en materia de PCLC/FT/FPADM; a fin de establecer de forma razonable una calificación de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riesgo.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Es importante acotar que la ESR APNFD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debe mantenerse actualizada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anualmente. </a:t>
            </a:r>
            <a:endParaRPr lang="es-VE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1550" y="3823547"/>
            <a:ext cx="9238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6301105" algn="l"/>
              </a:tabLst>
            </a:pP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El método a seguir es el siguiente: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1938" algn="l"/>
              </a:tabLst>
            </a:pP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Compilar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información de Informes oficiales nacionales e internacionales, de inteligencia financiera, estadísticas y aportes de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expertos, referidos a las APNFD.</a:t>
            </a:r>
            <a:endParaRPr lang="es-VE" dirty="0"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1938" algn="l"/>
              </a:tabLst>
            </a:pP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Recabar los datos suministrados por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las OAR.</a:t>
            </a:r>
            <a:endParaRPr lang="es-VE" dirty="0"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1938" algn="l"/>
              </a:tabLst>
            </a:pP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Identificar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los riesgos en cada actividad, 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mediante la aplicación de la </a:t>
            </a:r>
            <a:r>
              <a:rPr lang="es-VE" i="1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“Matriz de </a:t>
            </a:r>
            <a:r>
              <a:rPr lang="es-VE" i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Riesgo </a:t>
            </a:r>
            <a:r>
              <a:rPr lang="es-VE" i="1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de LC/FT/FPADM”</a:t>
            </a: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 de la 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ONCDOFT.</a:t>
            </a:r>
            <a:endParaRPr lang="es-VE" dirty="0"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1938" algn="l"/>
              </a:tabLst>
            </a:pP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Otorgar la calificación de los riesgos de LC/FT/FPADM identificados (Alto, Moderado y Bajo</a:t>
            </a:r>
            <a:r>
              <a:rPr lang="es-VE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).</a:t>
            </a:r>
            <a:endParaRPr lang="es-VE" dirty="0"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1938" algn="l"/>
              </a:tabLst>
            </a:pPr>
            <a:r>
              <a:rPr lang="es-VE" dirty="0"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Establecer un plan de mitigación de las amenazas actuales, emergentes y vulnerabilidades presentadas, aplicando principios heurísticos.</a:t>
            </a:r>
            <a:endParaRPr lang="es-VE" dirty="0">
              <a:effectLst/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8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13946</TotalTime>
  <Words>2411</Words>
  <Application>Microsoft Office PowerPoint</Application>
  <PresentationFormat>Personalizado</PresentationFormat>
  <Paragraphs>173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Yu Gothic Medium</vt:lpstr>
      <vt:lpstr>Arial</vt:lpstr>
      <vt:lpstr>Calibri</vt:lpstr>
      <vt:lpstr>Calibri Light</vt:lpstr>
      <vt:lpstr>Lexend</vt:lpstr>
      <vt:lpstr>Segoe UI Semibold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Rams</dc:creator>
  <cp:lastModifiedBy>oncdoft oncdoft</cp:lastModifiedBy>
  <cp:revision>1174</cp:revision>
  <dcterms:created xsi:type="dcterms:W3CDTF">2018-11-08T07:25:29Z</dcterms:created>
  <dcterms:modified xsi:type="dcterms:W3CDTF">2026-03-06T13:21:28Z</dcterms:modified>
</cp:coreProperties>
</file>